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BFDAAA3" w14:textId="1B2DCCF3" w:rsidR="008D09BF" w:rsidRDefault="008D09BF" w:rsidP="00395590">
      <w:pPr>
        <w:tabs>
          <w:tab w:val="left" w:pos="5760"/>
        </w:tabs>
        <w:jc w:val="center"/>
        <w:rPr>
          <w:b/>
          <w:sz w:val="22"/>
        </w:rPr>
      </w:pPr>
      <w:r>
        <w:rPr>
          <w:rFonts w:hint="eastAsia"/>
          <w:b/>
          <w:sz w:val="22"/>
        </w:rPr>
        <w:t>家庭暴力、约会暴力、</w:t>
      </w:r>
      <w:r>
        <w:rPr>
          <w:rFonts w:hint="eastAsia"/>
          <w:b/>
          <w:sz w:val="22"/>
        </w:rPr>
        <w:t xml:space="preserve"> </w:t>
      </w:r>
      <w:r>
        <w:rPr>
          <w:rFonts w:hint="eastAsia"/>
          <w:b/>
          <w:sz w:val="22"/>
        </w:rPr>
        <w:t>性侵或跟踪行为证明</w:t>
      </w:r>
    </w:p>
    <w:p w14:paraId="76320533" w14:textId="77777777" w:rsidR="00395590" w:rsidRPr="00800360" w:rsidRDefault="00395590" w:rsidP="00395590">
      <w:pPr>
        <w:tabs>
          <w:tab w:val="left" w:pos="5760"/>
        </w:tabs>
        <w:jc w:val="center"/>
        <w:rPr>
          <w:b/>
          <w:bCs/>
          <w:sz w:val="22"/>
          <w:szCs w:val="22"/>
        </w:rPr>
      </w:pPr>
    </w:p>
    <w:p w14:paraId="73D9D667" w14:textId="307C5A73" w:rsidR="001C691B" w:rsidRPr="004732EE" w:rsidRDefault="006F1549" w:rsidP="00395590">
      <w:pPr>
        <w:spacing w:after="80"/>
        <w:jc w:val="both"/>
        <w:rPr>
          <w:b/>
          <w:bCs/>
          <w:sz w:val="22"/>
          <w:szCs w:val="22"/>
        </w:rPr>
      </w:pPr>
      <w:r>
        <w:rPr>
          <w:rFonts w:hint="eastAsia"/>
          <w:b/>
          <w:i/>
          <w:sz w:val="22"/>
        </w:rPr>
        <w:t>保密说明：</w:t>
      </w:r>
      <w:r>
        <w:rPr>
          <w:rFonts w:hint="eastAsia"/>
          <w:sz w:val="22"/>
        </w:rPr>
        <w:t>您在本格式文件中提供的任何个人信息将由您的受规管住房提供方根据以下保密条款进行保管。</w:t>
      </w:r>
    </w:p>
    <w:p w14:paraId="19589DB3" w14:textId="0B6A36EA" w:rsidR="000A1AA2" w:rsidRPr="001234DA" w:rsidRDefault="005C1607" w:rsidP="00395590">
      <w:pPr>
        <w:spacing w:after="80"/>
        <w:jc w:val="both"/>
        <w:rPr>
          <w:sz w:val="22"/>
          <w:szCs w:val="22"/>
        </w:rPr>
      </w:pPr>
      <w:r>
        <w:rPr>
          <w:rFonts w:hint="eastAsia"/>
          <w:b/>
          <w:sz w:val="22"/>
        </w:rPr>
        <w:t>本文件的用途：</w:t>
      </w:r>
      <w:r>
        <w:rPr>
          <w:rFonts w:hint="eastAsia"/>
          <w:sz w:val="22"/>
        </w:rPr>
        <w:t xml:space="preserve">  </w:t>
      </w:r>
      <w:r>
        <w:rPr>
          <w:rFonts w:hint="eastAsia"/>
          <w:sz w:val="22"/>
        </w:rPr>
        <w:t>如果您是受规管住房项目资助的住房租户或申请人，或正在申请或接受受规管住房项目下的过渡性住房或租金援助，并申请根据《反妇女暴力法》（“</w:t>
      </w:r>
      <w:r>
        <w:rPr>
          <w:rFonts w:hint="eastAsia"/>
          <w:sz w:val="22"/>
        </w:rPr>
        <w:t>VAWA</w:t>
      </w:r>
      <w:r>
        <w:rPr>
          <w:rFonts w:hint="eastAsia"/>
          <w:sz w:val="22"/>
        </w:rPr>
        <w:t>”）获得保护，您可以使用本文件以回应受规管住房提供方对您“受害者”身份书面证明的要求。</w:t>
      </w:r>
      <w:r>
        <w:rPr>
          <w:rFonts w:hint="eastAsia"/>
          <w:sz w:val="22"/>
        </w:rPr>
        <w:t xml:space="preserve">  </w:t>
      </w:r>
      <w:r>
        <w:rPr>
          <w:rFonts w:hint="eastAsia"/>
          <w:sz w:val="22"/>
        </w:rPr>
        <w:t>本文件附有《反妇女暴力法下的居住权通知》（</w:t>
      </w:r>
      <w:r>
        <w:rPr>
          <w:rFonts w:hint="eastAsia"/>
          <w:sz w:val="22"/>
        </w:rPr>
        <w:t xml:space="preserve">HUD-5380 </w:t>
      </w:r>
      <w:r>
        <w:rPr>
          <w:rFonts w:hint="eastAsia"/>
          <w:sz w:val="22"/>
        </w:rPr>
        <w:t>表格）。</w:t>
      </w:r>
      <w:r>
        <w:rPr>
          <w:rFonts w:hint="eastAsia"/>
          <w:sz w:val="22"/>
        </w:rPr>
        <w:t xml:space="preserve">  </w:t>
      </w:r>
    </w:p>
    <w:p w14:paraId="55DB65B5" w14:textId="4741224C" w:rsidR="000A1AA2" w:rsidRPr="001234DA" w:rsidRDefault="000A1AA2" w:rsidP="00395590">
      <w:pPr>
        <w:spacing w:after="80"/>
        <w:jc w:val="both"/>
        <w:rPr>
          <w:b/>
          <w:bCs/>
        </w:rPr>
      </w:pPr>
      <w:r>
        <w:rPr>
          <w:rFonts w:hint="eastAsia"/>
          <w:b/>
          <w:sz w:val="22"/>
        </w:rPr>
        <w:t xml:space="preserve">VAWA </w:t>
      </w:r>
      <w:r>
        <w:rPr>
          <w:rFonts w:hint="eastAsia"/>
          <w:b/>
          <w:sz w:val="22"/>
        </w:rPr>
        <w:t>保护所有个人和家庭，无论受害者的年龄、性别或婚姻状况如何。</w:t>
      </w:r>
    </w:p>
    <w:p w14:paraId="4CAD5A4A" w14:textId="2991FCDD" w:rsidR="0058637F" w:rsidRPr="00800360" w:rsidDel="00EC1322" w:rsidRDefault="0058637F" w:rsidP="00395590">
      <w:pPr>
        <w:tabs>
          <w:tab w:val="left" w:pos="5760"/>
        </w:tabs>
        <w:spacing w:after="80"/>
        <w:jc w:val="both"/>
        <w:rPr>
          <w:sz w:val="22"/>
          <w:szCs w:val="22"/>
        </w:rPr>
      </w:pPr>
      <w:r>
        <w:rPr>
          <w:rFonts w:hint="eastAsia"/>
          <w:sz w:val="22"/>
        </w:rPr>
        <w:t>除《反妇女暴力法下的居住权通知》（</w:t>
      </w:r>
      <w:r>
        <w:rPr>
          <w:rFonts w:hint="eastAsia"/>
          <w:sz w:val="22"/>
        </w:rPr>
        <w:t xml:space="preserve">HUD-5380 </w:t>
      </w:r>
      <w:r>
        <w:rPr>
          <w:rFonts w:hint="eastAsia"/>
          <w:sz w:val="22"/>
        </w:rPr>
        <w:t>表格）中所述外，您无需且不会被要求申报、证明或提交除上述以外的受害者身份或</w:t>
      </w:r>
      <w:r>
        <w:rPr>
          <w:rFonts w:hint="eastAsia"/>
          <w:sz w:val="22"/>
        </w:rPr>
        <w:t xml:space="preserve"> VAWA </w:t>
      </w:r>
      <w:r>
        <w:rPr>
          <w:rFonts w:hint="eastAsia"/>
          <w:sz w:val="22"/>
        </w:rPr>
        <w:t>暴力</w:t>
      </w:r>
      <w:r>
        <w:rPr>
          <w:rFonts w:hint="eastAsia"/>
          <w:sz w:val="22"/>
        </w:rPr>
        <w:t>/</w:t>
      </w:r>
      <w:r>
        <w:rPr>
          <w:rFonts w:hint="eastAsia"/>
          <w:sz w:val="22"/>
        </w:rPr>
        <w:t>虐待的证据。</w:t>
      </w:r>
    </w:p>
    <w:p w14:paraId="7F41888A" w14:textId="28B94B23" w:rsidR="00EC1322" w:rsidRDefault="49CD0EBC" w:rsidP="00395590">
      <w:pPr>
        <w:spacing w:after="80"/>
        <w:jc w:val="both"/>
        <w:rPr>
          <w:sz w:val="22"/>
          <w:szCs w:val="22"/>
        </w:rPr>
      </w:pPr>
      <w:r>
        <w:rPr>
          <w:rFonts w:hint="eastAsia"/>
          <w:sz w:val="22"/>
        </w:rPr>
        <w:t>本文件是您回应受规管住房提供方书面要求证明受害者身份或</w:t>
      </w:r>
      <w:r>
        <w:rPr>
          <w:rFonts w:hint="eastAsia"/>
          <w:sz w:val="22"/>
        </w:rPr>
        <w:t xml:space="preserve"> VAWA </w:t>
      </w:r>
      <w:r>
        <w:rPr>
          <w:rFonts w:hint="eastAsia"/>
          <w:sz w:val="22"/>
        </w:rPr>
        <w:t>暴力</w:t>
      </w:r>
      <w:r>
        <w:rPr>
          <w:rFonts w:hint="eastAsia"/>
          <w:sz w:val="22"/>
        </w:rPr>
        <w:t>/</w:t>
      </w:r>
      <w:r>
        <w:rPr>
          <w:rFonts w:hint="eastAsia"/>
          <w:sz w:val="22"/>
        </w:rPr>
        <w:t>虐待事件的</w:t>
      </w:r>
      <w:r>
        <w:rPr>
          <w:rFonts w:hint="eastAsia"/>
          <w:b/>
          <w:bCs/>
          <w:sz w:val="22"/>
        </w:rPr>
        <w:t>可选方式之一</w:t>
      </w:r>
      <w:r>
        <w:rPr>
          <w:rFonts w:hint="eastAsia"/>
          <w:sz w:val="22"/>
        </w:rPr>
        <w:t>。如果您愿意，您也可以提交</w:t>
      </w:r>
      <w:r>
        <w:rPr>
          <w:rFonts w:hint="eastAsia"/>
          <w:sz w:val="22"/>
        </w:rPr>
        <w:t xml:space="preserve"> HUD-5380 </w:t>
      </w:r>
      <w:r>
        <w:rPr>
          <w:rFonts w:hint="eastAsia"/>
          <w:sz w:val="22"/>
        </w:rPr>
        <w:t>表格“我需要提供哪些证明？”该部分中所述的第三方证明文件中的任何一种。</w:t>
      </w:r>
      <w:r>
        <w:rPr>
          <w:rFonts w:hint="eastAsia"/>
          <w:sz w:val="22"/>
        </w:rPr>
        <w:t xml:space="preserve">  </w:t>
      </w:r>
      <w:r>
        <w:rPr>
          <w:rFonts w:hint="eastAsia"/>
          <w:sz w:val="22"/>
        </w:rPr>
        <w:t>受规管住房提供方必须给予您至少</w:t>
      </w:r>
      <w:r>
        <w:rPr>
          <w:rFonts w:hint="eastAsia"/>
          <w:sz w:val="22"/>
        </w:rPr>
        <w:t xml:space="preserve"> 14 </w:t>
      </w:r>
      <w:r>
        <w:rPr>
          <w:rFonts w:hint="eastAsia"/>
          <w:sz w:val="22"/>
        </w:rPr>
        <w:t>个工作日（不含周末及法定假日）时间，回应其书面证明要求。</w:t>
      </w:r>
    </w:p>
    <w:p w14:paraId="123A9E29" w14:textId="7EA3E228" w:rsidR="004732EE" w:rsidRPr="00BF5339" w:rsidRDefault="77955E60" w:rsidP="00395590">
      <w:pPr>
        <w:spacing w:after="80"/>
        <w:jc w:val="both"/>
        <w:rPr>
          <w:sz w:val="22"/>
          <w:szCs w:val="22"/>
        </w:rPr>
      </w:pPr>
      <w:r>
        <w:rPr>
          <w:rFonts w:hint="eastAsia"/>
          <w:b/>
          <w:sz w:val="22"/>
        </w:rPr>
        <w:t>我的信息会被保密吗？</w:t>
      </w:r>
      <w:r>
        <w:rPr>
          <w:rFonts w:hint="eastAsia"/>
          <w:sz w:val="22"/>
        </w:rPr>
        <w:t>当您申请或询问</w:t>
      </w:r>
      <w:r>
        <w:rPr>
          <w:rFonts w:hint="eastAsia"/>
          <w:sz w:val="22"/>
        </w:rPr>
        <w:t xml:space="preserve"> VAWA </w:t>
      </w:r>
      <w:r>
        <w:rPr>
          <w:rFonts w:hint="eastAsia"/>
          <w:sz w:val="22"/>
        </w:rPr>
        <w:t>保护时，您的受规管住房提供方必须对您提供的关于</w:t>
      </w:r>
      <w:r>
        <w:rPr>
          <w:rFonts w:hint="eastAsia"/>
          <w:sz w:val="22"/>
        </w:rPr>
        <w:t xml:space="preserve"> VAWA </w:t>
      </w:r>
      <w:r>
        <w:rPr>
          <w:rFonts w:hint="eastAsia"/>
          <w:sz w:val="22"/>
        </w:rPr>
        <w:t>暴力</w:t>
      </w:r>
      <w:r>
        <w:rPr>
          <w:rFonts w:hint="eastAsia"/>
          <w:sz w:val="22"/>
        </w:rPr>
        <w:t>/</w:t>
      </w:r>
      <w:r>
        <w:rPr>
          <w:rFonts w:hint="eastAsia"/>
          <w:sz w:val="22"/>
        </w:rPr>
        <w:t>虐待的信息或您（或您的家庭成员）为受害者的事实（包括本表格中的信息）严格保密。此类信息应当被安全地单独存放，与您的其他租户档案分开管理。仅在以下三种条件同时满足的情况下，受规管住房提供方的员工或代理人才可访问此类信息：（</w:t>
      </w:r>
      <w:r>
        <w:rPr>
          <w:rFonts w:hint="eastAsia"/>
          <w:sz w:val="22"/>
        </w:rPr>
        <w:t>1</w:t>
      </w:r>
      <w:r>
        <w:rPr>
          <w:rFonts w:hint="eastAsia"/>
          <w:sz w:val="22"/>
        </w:rPr>
        <w:t>）访问此类信息有具体必要；（</w:t>
      </w:r>
      <w:r>
        <w:rPr>
          <w:rFonts w:hint="eastAsia"/>
          <w:sz w:val="22"/>
        </w:rPr>
        <w:t>2</w:t>
      </w:r>
      <w:r>
        <w:rPr>
          <w:rFonts w:hint="eastAsia"/>
          <w:sz w:val="22"/>
        </w:rPr>
        <w:t>）您的受规管住房提供方明确授权该人员因该具体理由访问；</w:t>
      </w:r>
      <w:r>
        <w:rPr>
          <w:rFonts w:hint="eastAsia"/>
          <w:b/>
          <w:bCs/>
          <w:sz w:val="22"/>
        </w:rPr>
        <w:t>并且</w:t>
      </w:r>
      <w:r>
        <w:rPr>
          <w:rFonts w:hint="eastAsia"/>
          <w:sz w:val="22"/>
        </w:rPr>
        <w:t>（</w:t>
      </w:r>
      <w:r>
        <w:rPr>
          <w:rFonts w:hint="eastAsia"/>
          <w:sz w:val="22"/>
        </w:rPr>
        <w:t>3</w:t>
      </w:r>
      <w:r>
        <w:rPr>
          <w:rFonts w:hint="eastAsia"/>
          <w:sz w:val="22"/>
        </w:rPr>
        <w:t>）该授权符合适用法律规定。</w:t>
      </w:r>
      <w:r>
        <w:rPr>
          <w:rFonts w:hint="eastAsia"/>
          <w:sz w:val="22"/>
        </w:rPr>
        <w:t xml:space="preserve">  </w:t>
      </w:r>
      <w:r>
        <w:rPr>
          <w:rFonts w:hint="eastAsia"/>
          <w:sz w:val="22"/>
        </w:rPr>
        <w:t>除非满足以下任一条件，受规管住房提供方不得将这些信息提供给任何其他人或录入与他人共享的数据库：（</w:t>
      </w:r>
      <w:r>
        <w:rPr>
          <w:rFonts w:hint="eastAsia"/>
          <w:sz w:val="22"/>
        </w:rPr>
        <w:t>1</w:t>
      </w:r>
      <w:r>
        <w:rPr>
          <w:rFonts w:hint="eastAsia"/>
          <w:sz w:val="22"/>
        </w:rPr>
        <w:t>）经您书面授权，在限定时间内共享；（</w:t>
      </w:r>
      <w:r>
        <w:rPr>
          <w:rFonts w:hint="eastAsia"/>
          <w:sz w:val="22"/>
        </w:rPr>
        <w:t>2</w:t>
      </w:r>
      <w:r>
        <w:rPr>
          <w:rFonts w:hint="eastAsia"/>
          <w:sz w:val="22"/>
        </w:rPr>
        <w:t>）为驱逐或终止租赁听证程序所必需；</w:t>
      </w:r>
      <w:r>
        <w:rPr>
          <w:rFonts w:hint="eastAsia"/>
          <w:b/>
          <w:bCs/>
          <w:sz w:val="22"/>
        </w:rPr>
        <w:t>或者</w:t>
      </w:r>
      <w:r>
        <w:rPr>
          <w:rFonts w:hint="eastAsia"/>
          <w:sz w:val="22"/>
        </w:rPr>
        <w:t>（</w:t>
      </w:r>
      <w:r>
        <w:rPr>
          <w:rFonts w:hint="eastAsia"/>
          <w:sz w:val="22"/>
        </w:rPr>
        <w:t>3</w:t>
      </w:r>
      <w:r>
        <w:rPr>
          <w:rFonts w:hint="eastAsia"/>
          <w:sz w:val="22"/>
        </w:rPr>
        <w:t>）法律另有规定必须共享。</w:t>
      </w:r>
      <w:r>
        <w:rPr>
          <w:rFonts w:hint="eastAsia"/>
          <w:sz w:val="22"/>
        </w:rPr>
        <w:t xml:space="preserve"> </w:t>
      </w:r>
      <w:bookmarkStart w:id="0" w:name="_Hlk133439850"/>
      <w:r>
        <w:rPr>
          <w:rFonts w:hint="eastAsia"/>
          <w:sz w:val="22"/>
        </w:rPr>
        <w:t xml:space="preserve"> </w:t>
      </w:r>
    </w:p>
    <w:p w14:paraId="43BF59E7" w14:textId="39F1E7F2" w:rsidR="004A0808" w:rsidRPr="00800360" w:rsidRDefault="004732EE" w:rsidP="00395590">
      <w:pPr>
        <w:spacing w:after="80"/>
        <w:jc w:val="both"/>
        <w:rPr>
          <w:sz w:val="22"/>
          <w:szCs w:val="22"/>
        </w:rPr>
      </w:pPr>
      <w:r>
        <w:rPr>
          <w:rFonts w:hint="eastAsia"/>
          <w:sz w:val="22"/>
        </w:rPr>
        <w:t>此外，您的受规管住房提供方必须对您的住址严格保密，确保该信息不会泄露给对您（或您的家庭成员）实施或威胁实施</w:t>
      </w:r>
      <w:r>
        <w:rPr>
          <w:rFonts w:hint="eastAsia"/>
          <w:sz w:val="22"/>
        </w:rPr>
        <w:t xml:space="preserve"> VAWA </w:t>
      </w:r>
      <w:r>
        <w:rPr>
          <w:rFonts w:hint="eastAsia"/>
          <w:sz w:val="22"/>
        </w:rPr>
        <w:t>暴力</w:t>
      </w:r>
      <w:r>
        <w:rPr>
          <w:rFonts w:hint="eastAsia"/>
          <w:sz w:val="22"/>
        </w:rPr>
        <w:t>/</w:t>
      </w:r>
      <w:r>
        <w:rPr>
          <w:rFonts w:hint="eastAsia"/>
          <w:sz w:val="22"/>
        </w:rPr>
        <w:t>虐待的人。</w:t>
      </w:r>
      <w:bookmarkEnd w:id="0"/>
    </w:p>
    <w:p w14:paraId="7C482FEC" w14:textId="5FEA831D" w:rsidR="00D9316D" w:rsidRPr="00613067" w:rsidRDefault="414F3F45" w:rsidP="00395590">
      <w:pPr>
        <w:pStyle w:val="pf0"/>
        <w:spacing w:before="0" w:beforeAutospacing="0" w:after="80" w:afterAutospacing="0"/>
        <w:jc w:val="both"/>
        <w:rPr>
          <w:rFonts w:eastAsia="Calibri"/>
          <w:sz w:val="22"/>
          <w:szCs w:val="22"/>
        </w:rPr>
      </w:pPr>
      <w:r>
        <w:rPr>
          <w:rFonts w:hint="eastAsia"/>
          <w:b/>
          <w:sz w:val="22"/>
        </w:rPr>
        <w:t>如果我需要其他语言版本的信息，该怎么办？</w:t>
      </w:r>
      <w:r>
        <w:rPr>
          <w:rFonts w:hint="eastAsia"/>
          <w:sz w:val="22"/>
        </w:rPr>
        <w:t>如需获取本信息的西班牙语版本或其他语言版本，请联系</w:t>
      </w:r>
      <w:r>
        <w:rPr>
          <w:rFonts w:hint="eastAsia"/>
          <w:sz w:val="22"/>
        </w:rPr>
        <w:t>[</w:t>
      </w:r>
      <w:r>
        <w:rPr>
          <w:rFonts w:hint="eastAsia"/>
          <w:sz w:val="22"/>
        </w:rPr>
        <w:t>插入受规管住房提供方的联系信息；</w:t>
      </w:r>
      <w:r>
        <w:rPr>
          <w:rStyle w:val="cf01"/>
          <w:rFonts w:ascii="Times New Roman" w:hAnsi="Times New Roman" w:hint="eastAsia"/>
          <w:sz w:val="22"/>
        </w:rPr>
        <w:t>对于</w:t>
      </w:r>
      <w:r>
        <w:rPr>
          <w:rStyle w:val="cf01"/>
          <w:rFonts w:ascii="Times New Roman" w:hAnsi="Times New Roman" w:hint="eastAsia"/>
          <w:sz w:val="22"/>
        </w:rPr>
        <w:t>HOPWA</w:t>
      </w:r>
      <w:r>
        <w:rPr>
          <w:rStyle w:val="cf01"/>
          <w:rFonts w:ascii="Times New Roman" w:hAnsi="Times New Roman" w:hint="eastAsia"/>
          <w:sz w:val="22"/>
        </w:rPr>
        <w:t>提供方，请插入受资助方名称及联系信息</w:t>
      </w:r>
      <w:r>
        <w:rPr>
          <w:rStyle w:val="cf01"/>
          <w:rFonts w:ascii="Times New Roman" w:hAnsi="Times New Roman" w:hint="eastAsia"/>
          <w:sz w:val="22"/>
        </w:rPr>
        <w:t>]</w:t>
      </w:r>
      <w:r>
        <w:rPr>
          <w:rFonts w:hint="eastAsia"/>
          <w:sz w:val="22"/>
        </w:rPr>
        <w:t>，或访问</w:t>
      </w:r>
      <w:r>
        <w:rPr>
          <w:rFonts w:hint="eastAsia"/>
          <w:sz w:val="22"/>
        </w:rPr>
        <w:t>[</w:t>
      </w:r>
      <w:r>
        <w:rPr>
          <w:rFonts w:hint="eastAsia"/>
          <w:sz w:val="22"/>
        </w:rPr>
        <w:t>如适用，插入网址</w:t>
      </w:r>
      <w:r>
        <w:rPr>
          <w:rFonts w:hint="eastAsia"/>
          <w:sz w:val="22"/>
        </w:rPr>
        <w:t>]</w:t>
      </w:r>
      <w:r>
        <w:rPr>
          <w:rFonts w:hint="eastAsia"/>
          <w:sz w:val="22"/>
        </w:rPr>
        <w:t>。</w:t>
      </w:r>
      <w:r>
        <w:rPr>
          <w:rFonts w:hint="eastAsia"/>
        </w:rPr>
        <w:t>您可以在以下网址阅读已翻译的《反妇女暴力法》（</w:t>
      </w:r>
      <w:r>
        <w:rPr>
          <w:rFonts w:hint="eastAsia"/>
        </w:rPr>
        <w:t>VAWA</w:t>
      </w:r>
      <w:r>
        <w:rPr>
          <w:rFonts w:hint="eastAsia"/>
        </w:rPr>
        <w:t>）表格：</w:t>
      </w:r>
      <w:hyperlink r:id="rId14">
        <w:r>
          <w:rPr>
            <w:rFonts w:hint="eastAsia"/>
            <w:color w:val="0563C1"/>
            <w:sz w:val="22"/>
            <w:u w:val="single"/>
          </w:rPr>
          <w:t>https://www.hud.gov/program_offices/administration/hudclips/forms/hud5a#4</w:t>
        </w:r>
      </w:hyperlink>
      <w:r>
        <w:rPr>
          <w:rFonts w:hint="eastAsia"/>
        </w:rPr>
        <w:t>。</w:t>
      </w:r>
      <w:r>
        <w:rPr>
          <w:rFonts w:hint="eastAsia"/>
          <w:sz w:val="22"/>
        </w:rPr>
        <w:t>如果您讲说或阅读的语言不是英语，您所对应的受规管住房提供方必须就您的</w:t>
      </w:r>
      <w:r>
        <w:rPr>
          <w:rFonts w:hint="eastAsia"/>
          <w:sz w:val="22"/>
        </w:rPr>
        <w:t>VAWA</w:t>
      </w:r>
      <w:r>
        <w:rPr>
          <w:rFonts w:hint="eastAsia"/>
          <w:sz w:val="22"/>
        </w:rPr>
        <w:t>保护权利向您提供语言协助（例如，口头翻译和</w:t>
      </w:r>
      <w:r>
        <w:rPr>
          <w:rFonts w:hint="eastAsia"/>
          <w:sz w:val="22"/>
        </w:rPr>
        <w:t>/</w:t>
      </w:r>
      <w:r>
        <w:rPr>
          <w:rFonts w:hint="eastAsia"/>
          <w:sz w:val="22"/>
        </w:rPr>
        <w:t>或书面翻译）。</w:t>
      </w:r>
      <w:r>
        <w:rPr>
          <w:rFonts w:hint="eastAsia"/>
          <w:sz w:val="22"/>
        </w:rPr>
        <w:t xml:space="preserve"> </w:t>
      </w:r>
    </w:p>
    <w:p w14:paraId="42900609" w14:textId="7926E932" w:rsidR="00684456" w:rsidRPr="00800360" w:rsidRDefault="15B9AE31" w:rsidP="00395590">
      <w:pPr>
        <w:tabs>
          <w:tab w:val="left" w:pos="5760"/>
        </w:tabs>
        <w:spacing w:after="80"/>
        <w:jc w:val="both"/>
        <w:rPr>
          <w:rFonts w:cstheme="minorBidi"/>
        </w:rPr>
      </w:pPr>
      <w:r>
        <w:rPr>
          <w:rFonts w:hint="eastAsia"/>
          <w:b/>
          <w:sz w:val="22"/>
        </w:rPr>
        <w:t>我可以申请合理便利措施吗？</w:t>
      </w:r>
      <w:r>
        <w:rPr>
          <w:rFonts w:hint="eastAsia"/>
          <w:sz w:val="22"/>
        </w:rPr>
        <w:t>如果您有残障，受规管住房提供方必须对相关规定、政策、做法或服务提供合理便利措施，以使您能够平等享有</w:t>
      </w:r>
      <w:r>
        <w:rPr>
          <w:rFonts w:hint="eastAsia"/>
          <w:sz w:val="22"/>
        </w:rPr>
        <w:t xml:space="preserve"> VAWA </w:t>
      </w:r>
      <w:r>
        <w:rPr>
          <w:rFonts w:hint="eastAsia"/>
          <w:sz w:val="22"/>
        </w:rPr>
        <w:t>所提供的保护（例如给予您更多时间提交文件，或协助您填写表格）。您可以在任何时间提出合理便利措施申请，即使是在驱逐程序期间首次提出也可以。</w:t>
      </w:r>
      <w:r>
        <w:rPr>
          <w:rFonts w:hint="eastAsia"/>
          <w:sz w:val="22"/>
        </w:rPr>
        <w:t xml:space="preserve">  </w:t>
      </w:r>
      <w:r>
        <w:rPr>
          <w:rFonts w:hint="eastAsia"/>
          <w:sz w:val="22"/>
        </w:rPr>
        <w:t>如果住房提供方因某项便利措施“不合理”而拒绝您的请求，受规管住房提供方必须首先与您进行相互协商程序，以探讨其他可能的替代便利措施。受规管住房提供方还必须确保与残障人士进行有效沟通。</w:t>
      </w:r>
      <w:r>
        <w:rPr>
          <w:rFonts w:hint="eastAsia"/>
          <w:sz w:val="22"/>
        </w:rPr>
        <w:t xml:space="preserve">    </w:t>
      </w:r>
    </w:p>
    <w:p w14:paraId="3EE76556" w14:textId="59E2E0C3" w:rsidR="00765E3B" w:rsidRDefault="000849D8" w:rsidP="00395590">
      <w:pPr>
        <w:spacing w:after="80"/>
        <w:jc w:val="both"/>
        <w:rPr>
          <w:rFonts w:eastAsia="Calibri"/>
          <w:sz w:val="16"/>
          <w:szCs w:val="16"/>
        </w:rPr>
      </w:pPr>
      <w:r>
        <w:rPr>
          <w:rFonts w:hint="eastAsia"/>
          <w:b/>
          <w:sz w:val="22"/>
        </w:rPr>
        <w:lastRenderedPageBreak/>
        <w:t>需要其他帮助？</w:t>
      </w:r>
      <w:r>
        <w:rPr>
          <w:rFonts w:hint="eastAsia"/>
        </w:rPr>
        <w:t>如需了解关于《反妇女暴力法》的更多信息并查找您所在地的援助资源，请访问：</w:t>
      </w:r>
      <w:hyperlink r:id="rId15" w:history="1">
        <w:r>
          <w:rPr>
            <w:rFonts w:hint="eastAsia"/>
            <w:color w:val="0563C1"/>
            <w:sz w:val="22"/>
            <w:u w:val="single"/>
          </w:rPr>
          <w:t>https://www.hud.gov/vawa</w:t>
        </w:r>
      </w:hyperlink>
      <w:r>
        <w:rPr>
          <w:rFonts w:hint="eastAsia"/>
        </w:rPr>
        <w:t>。</w:t>
      </w:r>
      <w:r>
        <w:rPr>
          <w:rFonts w:hint="eastAsia"/>
        </w:rPr>
        <w:t xml:space="preserve">  </w:t>
      </w:r>
      <w:r>
        <w:rPr>
          <w:rFonts w:hint="eastAsia"/>
          <w:sz w:val="22"/>
        </w:rPr>
        <w:t>如需与住房维权人士沟通，请联系：</w:t>
      </w:r>
      <w:r>
        <w:rPr>
          <w:rFonts w:hint="eastAsia"/>
          <w:sz w:val="22"/>
        </w:rPr>
        <w:t>[</w:t>
      </w:r>
      <w:r>
        <w:rPr>
          <w:rFonts w:hint="eastAsia"/>
          <w:sz w:val="22"/>
        </w:rPr>
        <w:t>填写当地维权组织和法律援助机构的联系信息</w:t>
      </w:r>
      <w:r>
        <w:rPr>
          <w:rFonts w:hint="eastAsia"/>
          <w:sz w:val="22"/>
        </w:rPr>
        <w:t>]</w:t>
      </w:r>
      <w:r>
        <w:rPr>
          <w:rFonts w:hint="eastAsia"/>
          <w:sz w:val="22"/>
        </w:rPr>
        <w:t>。</w:t>
      </w:r>
      <w:r>
        <w:rPr>
          <w:rFonts w:hint="eastAsia"/>
          <w:sz w:val="22"/>
        </w:rPr>
        <w:t xml:space="preserve"> </w:t>
      </w:r>
      <w:r>
        <w:rPr>
          <w:rFonts w:hint="eastAsia"/>
          <w:sz w:val="16"/>
        </w:rPr>
        <w:t xml:space="preserve"> </w:t>
      </w:r>
    </w:p>
    <w:p w14:paraId="6C9A6F7F" w14:textId="77777777" w:rsidR="00765E3B" w:rsidRDefault="00765E3B" w:rsidP="00D73434">
      <w:pPr>
        <w:rPr>
          <w:rFonts w:eastAsia="Calibri"/>
          <w:sz w:val="16"/>
          <w:szCs w:val="16"/>
        </w:rPr>
      </w:pPr>
    </w:p>
    <w:p w14:paraId="31793048" w14:textId="0E96CBC7" w:rsidR="00FF11E6" w:rsidRPr="00D10A78" w:rsidRDefault="005D298B" w:rsidP="0DD2808C">
      <w:pPr>
        <w:rPr>
          <w:b/>
          <w:u w:val="single"/>
        </w:rPr>
      </w:pPr>
      <w:r>
        <w:rPr>
          <w:rFonts w:hint="eastAsia"/>
          <w:b/>
          <w:u w:val="single"/>
        </w:rPr>
        <w:t>由家庭暴力、约会暴力、性侵或跟踪行为受害者</w:t>
      </w:r>
      <w:r w:rsidR="00A53D4C">
        <w:rPr>
          <w:rFonts w:hint="eastAsia"/>
          <w:b/>
          <w:u w:val="single"/>
        </w:rPr>
        <w:t>本人</w:t>
      </w:r>
      <w:r>
        <w:rPr>
          <w:rFonts w:hint="eastAsia"/>
          <w:b/>
          <w:u w:val="single"/>
        </w:rPr>
        <w:t>或</w:t>
      </w:r>
      <w:r w:rsidR="00A53D4C">
        <w:rPr>
          <w:rFonts w:hint="eastAsia"/>
          <w:b/>
          <w:u w:val="single"/>
        </w:rPr>
        <w:t>其</w:t>
      </w:r>
      <w:r>
        <w:rPr>
          <w:rFonts w:hint="eastAsia"/>
          <w:b/>
          <w:u w:val="single"/>
        </w:rPr>
        <w:t>代表填写</w:t>
      </w:r>
      <w:bookmarkStart w:id="1" w:name="_Hlk58588913"/>
    </w:p>
    <w:p w14:paraId="08C58ADB" w14:textId="6D0693D7" w:rsidR="00351DD1" w:rsidRPr="00622A94" w:rsidRDefault="00351DD1" w:rsidP="00622A94">
      <w:pPr>
        <w:ind w:left="274"/>
        <w:contextualSpacing/>
        <w:rPr>
          <w:rFonts w:eastAsia="Calibri"/>
          <w:b/>
          <w:sz w:val="22"/>
        </w:rPr>
      </w:pPr>
      <w:bookmarkStart w:id="2" w:name="_Hlk58588665"/>
    </w:p>
    <w:p w14:paraId="7C174C94" w14:textId="66549B46" w:rsidR="002F771B" w:rsidRPr="004732EE" w:rsidRDefault="00FF11E6" w:rsidP="0039451C">
      <w:pPr>
        <w:numPr>
          <w:ilvl w:val="0"/>
          <w:numId w:val="1"/>
        </w:numPr>
        <w:spacing w:after="240"/>
        <w:ind w:left="274" w:hanging="274"/>
        <w:rPr>
          <w:rFonts w:eastAsia="Calibri"/>
          <w:b/>
          <w:bCs/>
          <w:sz w:val="22"/>
          <w:szCs w:val="22"/>
        </w:rPr>
      </w:pPr>
      <w:r>
        <w:rPr>
          <w:rFonts w:hint="eastAsia"/>
          <w:b/>
          <w:sz w:val="22"/>
        </w:rPr>
        <w:t>受害者姓名：</w:t>
      </w:r>
      <w:r>
        <w:rPr>
          <w:rFonts w:hint="eastAsia"/>
          <w:sz w:val="22"/>
        </w:rPr>
        <w:t xml:space="preserve">  </w:t>
      </w:r>
      <w:bookmarkStart w:id="3" w:name="_Hlk58589074"/>
      <w:bookmarkEnd w:id="1"/>
      <w:bookmarkEnd w:id="2"/>
      <w:r>
        <w:rPr>
          <w:rFonts w:hint="eastAsia"/>
          <w:sz w:val="22"/>
        </w:rPr>
        <w:t>______________________________</w:t>
      </w:r>
      <w:r w:rsidR="00007B1F">
        <w:rPr>
          <w:sz w:val="22"/>
        </w:rPr>
        <w:t>_______</w:t>
      </w:r>
      <w:r>
        <w:rPr>
          <w:rFonts w:hint="eastAsia"/>
          <w:sz w:val="22"/>
        </w:rPr>
        <w:t>_______________________________________</w:t>
      </w:r>
    </w:p>
    <w:p w14:paraId="125054D1" w14:textId="3B021186" w:rsidR="00FF11E6" w:rsidRPr="004732EE" w:rsidRDefault="6245A806" w:rsidP="0039451C">
      <w:pPr>
        <w:numPr>
          <w:ilvl w:val="0"/>
          <w:numId w:val="1"/>
        </w:numPr>
        <w:spacing w:after="240"/>
        <w:ind w:left="274" w:hanging="270"/>
        <w:rPr>
          <w:rFonts w:eastAsia="Calibri"/>
          <w:b/>
          <w:bCs/>
          <w:sz w:val="22"/>
          <w:szCs w:val="22"/>
        </w:rPr>
      </w:pPr>
      <w:r>
        <w:rPr>
          <w:rFonts w:hint="eastAsia"/>
          <w:b/>
          <w:color w:val="000000" w:themeColor="text1"/>
          <w:sz w:val="22"/>
        </w:rPr>
        <w:t>您的姓名</w:t>
      </w:r>
      <w:r>
        <w:rPr>
          <w:rFonts w:hint="eastAsia"/>
          <w:b/>
          <w:color w:val="000000" w:themeColor="text1"/>
          <w:sz w:val="22"/>
        </w:rPr>
        <w:t xml:space="preserve"> </w:t>
      </w:r>
      <w:r>
        <w:rPr>
          <w:rFonts w:hint="eastAsia"/>
          <w:color w:val="000000" w:themeColor="text1"/>
          <w:sz w:val="22"/>
        </w:rPr>
        <w:t>（</w:t>
      </w:r>
      <w:r>
        <w:rPr>
          <w:rFonts w:hint="eastAsia"/>
          <w:i/>
          <w:color w:val="000000" w:themeColor="text1"/>
          <w:sz w:val="22"/>
        </w:rPr>
        <w:t>如果不是受害者本人）</w:t>
      </w:r>
      <w:r>
        <w:rPr>
          <w:rFonts w:hint="eastAsia"/>
          <w:color w:val="000000" w:themeColor="text1"/>
          <w:sz w:val="22"/>
        </w:rPr>
        <w:t>：</w:t>
      </w:r>
      <w:r>
        <w:rPr>
          <w:rFonts w:hint="eastAsia"/>
          <w:sz w:val="22"/>
        </w:rPr>
        <w:t>________________________________________________________</w:t>
      </w:r>
    </w:p>
    <w:bookmarkEnd w:id="3"/>
    <w:p w14:paraId="2ED28ECC" w14:textId="268A2D79" w:rsidR="00FF11E6" w:rsidRPr="004732EE" w:rsidRDefault="00FF11E6" w:rsidP="0039451C">
      <w:pPr>
        <w:numPr>
          <w:ilvl w:val="0"/>
          <w:numId w:val="1"/>
        </w:numPr>
        <w:spacing w:after="240"/>
        <w:ind w:left="274" w:hanging="270"/>
        <w:rPr>
          <w:rFonts w:eastAsia="Calibri"/>
          <w:b/>
          <w:bCs/>
          <w:sz w:val="22"/>
          <w:szCs w:val="22"/>
        </w:rPr>
      </w:pPr>
      <w:r>
        <w:rPr>
          <w:rFonts w:hint="eastAsia"/>
          <w:b/>
          <w:sz w:val="22"/>
        </w:rPr>
        <w:t>家庭其他成员的姓名：</w:t>
      </w:r>
      <w:r>
        <w:rPr>
          <w:rFonts w:hint="eastAsia"/>
          <w:sz w:val="22"/>
        </w:rPr>
        <w:t xml:space="preserve">  ____________________________</w:t>
      </w:r>
      <w:r w:rsidR="00007B1F">
        <w:rPr>
          <w:sz w:val="22"/>
        </w:rPr>
        <w:t>____________________</w:t>
      </w:r>
      <w:r>
        <w:rPr>
          <w:rFonts w:hint="eastAsia"/>
          <w:sz w:val="22"/>
        </w:rPr>
        <w:t>____________________</w:t>
      </w:r>
    </w:p>
    <w:p w14:paraId="270D88EA" w14:textId="429714A8" w:rsidR="007C32DE" w:rsidRPr="004732EE" w:rsidRDefault="003E3F39" w:rsidP="0039451C">
      <w:pPr>
        <w:spacing w:after="240"/>
        <w:ind w:left="274"/>
        <w:contextualSpacing/>
        <w:rPr>
          <w:rFonts w:eastAsia="Calibri"/>
          <w:sz w:val="22"/>
          <w:szCs w:val="22"/>
        </w:rPr>
      </w:pPr>
      <w:r>
        <w:rPr>
          <w:rFonts w:hint="eastAsia"/>
          <w:b/>
          <w:sz w:val="22"/>
        </w:rPr>
        <w:t>________________________________________________________________________________________</w:t>
      </w:r>
    </w:p>
    <w:p w14:paraId="10D605A7" w14:textId="57F132C9" w:rsidR="004732EE" w:rsidRPr="004732EE" w:rsidRDefault="00FF11E6"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hint="eastAsia"/>
          <w:b/>
          <w:bCs/>
        </w:rPr>
        <w:t>加害人姓名</w:t>
      </w:r>
      <w:r>
        <w:rPr>
          <w:rFonts w:ascii="Times New Roman" w:hAnsi="Times New Roman" w:hint="eastAsia"/>
        </w:rPr>
        <w:t>（</w:t>
      </w:r>
      <w:r>
        <w:rPr>
          <w:rFonts w:ascii="Times New Roman" w:hAnsi="Times New Roman" w:hint="eastAsia"/>
          <w:i/>
          <w:iCs/>
        </w:rPr>
        <w:t>如已知且可安全披露</w:t>
      </w:r>
      <w:r>
        <w:rPr>
          <w:rFonts w:ascii="Times New Roman" w:hAnsi="Times New Roman" w:hint="eastAsia"/>
        </w:rPr>
        <w:t>）：</w:t>
      </w:r>
      <w:r>
        <w:rPr>
          <w:rFonts w:ascii="Times New Roman" w:hAnsi="Times New Roman" w:hint="eastAsia"/>
          <w:i/>
        </w:rPr>
        <w:t>____________</w:t>
      </w:r>
      <w:r w:rsidR="00007B1F">
        <w:rPr>
          <w:rFonts w:ascii="Times New Roman" w:hAnsi="Times New Roman"/>
          <w:i/>
        </w:rPr>
        <w:t>___________________</w:t>
      </w:r>
      <w:r>
        <w:rPr>
          <w:rFonts w:ascii="Times New Roman" w:hAnsi="Times New Roman" w:hint="eastAsia"/>
          <w:i/>
        </w:rPr>
        <w:t>_______________________</w:t>
      </w:r>
    </w:p>
    <w:p w14:paraId="32865981" w14:textId="4C787CD2" w:rsidR="004732EE" w:rsidRPr="00622A94" w:rsidRDefault="004732EE"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hint="eastAsia"/>
          <w:b/>
        </w:rPr>
        <w:t>可联系您的最安全且最可靠方式是什么？（您可以选择多个联系方式。）</w:t>
      </w:r>
    </w:p>
    <w:p w14:paraId="2F0D848A" w14:textId="77777777" w:rsidR="004732EE" w:rsidRDefault="004732EE" w:rsidP="0039451C">
      <w:pPr>
        <w:pStyle w:val="ListParagraph"/>
        <w:spacing w:after="240" w:line="240" w:lineRule="auto"/>
        <w:ind w:left="274"/>
        <w:rPr>
          <w:rFonts w:ascii="Times New Roman" w:hAnsi="Times New Roman"/>
        </w:rPr>
      </w:pPr>
      <w:r>
        <w:rPr>
          <w:rFonts w:ascii="Times New Roman" w:hAnsi="Times New Roman" w:hint="eastAsia"/>
        </w:rPr>
        <w:t>如果您的任何联系信息发生变更或不再安全，请及时通知您的受规管住房提供方。</w:t>
      </w:r>
    </w:p>
    <w:p w14:paraId="0C20F524" w14:textId="65D37C7B" w:rsidR="004732EE" w:rsidRPr="00622A94" w:rsidRDefault="004732EE" w:rsidP="0039451C">
      <w:pPr>
        <w:spacing w:after="240"/>
        <w:ind w:left="274"/>
        <w:rPr>
          <w:rFonts w:eastAsia="Calibri"/>
        </w:rPr>
      </w:pPr>
      <w:r w:rsidRPr="00CE223C">
        <w:fldChar w:fldCharType="begin">
          <w:ffData>
            <w:name w:val="Check"/>
            <w:enabled/>
            <w:calcOnExit w:val="0"/>
            <w:checkBox>
              <w:sizeAuto/>
              <w:default w:val="0"/>
            </w:checkBox>
          </w:ffData>
        </w:fldChar>
      </w:r>
      <w:bookmarkStart w:id="4" w:name="Check"/>
      <w:r w:rsidRPr="00CE223C">
        <w:instrText xml:space="preserve"> FORMCHECKBOX </w:instrText>
      </w:r>
      <w:r w:rsidRPr="00CE223C">
        <w:fldChar w:fldCharType="separate"/>
      </w:r>
      <w:r w:rsidRPr="00CE223C">
        <w:fldChar w:fldCharType="end"/>
      </w:r>
      <w:bookmarkEnd w:id="4"/>
      <w:r>
        <w:rPr>
          <w:rFonts w:hint="eastAsia"/>
        </w:rPr>
        <w:t xml:space="preserve"> </w:t>
      </w:r>
      <w:r>
        <w:rPr>
          <w:rFonts w:hint="eastAsia"/>
        </w:rPr>
        <w:t>电话</w:t>
      </w:r>
      <w:r>
        <w:rPr>
          <w:rFonts w:hint="eastAsia"/>
        </w:rPr>
        <w:t xml:space="preserve">    </w:t>
      </w:r>
      <w:r>
        <w:rPr>
          <w:rFonts w:hint="eastAsia"/>
        </w:rPr>
        <w:tab/>
      </w:r>
      <w:r>
        <w:rPr>
          <w:rFonts w:hint="eastAsia"/>
        </w:rPr>
        <w:t>电话号码：</w:t>
      </w:r>
      <w:r>
        <w:rPr>
          <w:rFonts w:hint="eastAsia"/>
        </w:rPr>
        <w:t>____________________</w:t>
      </w:r>
      <w:r w:rsidR="00007B1F">
        <w:t>__________</w:t>
      </w:r>
      <w:r>
        <w:rPr>
          <w:rFonts w:hint="eastAsia"/>
        </w:rPr>
        <w:t>________________________________</w:t>
      </w:r>
    </w:p>
    <w:p w14:paraId="1FBEF20B" w14:textId="2064DB87" w:rsidR="003837C2" w:rsidRPr="003837C2" w:rsidRDefault="004732EE" w:rsidP="0039451C">
      <w:pPr>
        <w:pStyle w:val="ListParagraph"/>
        <w:spacing w:after="240" w:line="240" w:lineRule="auto"/>
        <w:ind w:left="274" w:firstLine="360"/>
        <w:rPr>
          <w:rFonts w:ascii="Times New Roman" w:hAnsi="Times New Roman"/>
        </w:rPr>
      </w:pPr>
      <w:r>
        <w:rPr>
          <w:rFonts w:hint="eastAsia"/>
        </w:rPr>
        <w:t>可以安全接收语音留言：</w:t>
      </w:r>
      <w:r w:rsidRPr="0DD2808C">
        <w:rPr>
          <w:rFonts w:ascii="Times New Roman" w:hAnsi="Times New Roman" w:hint="eastAsia"/>
        </w:rPr>
        <w:fldChar w:fldCharType="begin"/>
      </w:r>
      <w:r w:rsidRPr="0DD2808C">
        <w:rPr>
          <w:rFonts w:ascii="Times New Roman" w:hAnsi="Times New Roman" w:hint="eastAsia"/>
        </w:rPr>
        <w:instrText xml:space="preserve"> FORMCHECKBOX </w:instrText>
      </w:r>
      <w:r w:rsidRPr="0DD2808C">
        <w:rPr>
          <w:rFonts w:ascii="Times New Roman" w:hAnsi="Times New Roman"/>
        </w:rPr>
        <w:fldChar w:fldCharType="separate"/>
      </w:r>
      <w:r w:rsidRPr="0DD2808C">
        <w:rPr>
          <w:rFonts w:ascii="Times New Roman" w:hAnsi="Times New Roman" w:hint="eastAsia"/>
        </w:rPr>
        <w:fldChar w:fldCharType="end"/>
      </w:r>
      <w:r w:rsidR="009D346F" w:rsidRPr="004732EE">
        <w:rPr>
          <w:rFonts w:ascii="Times New Roman" w:hAnsi="Times New Roman" w:hint="eastAsia"/>
        </w:rPr>
        <w:fldChar w:fldCharType="begin">
          <w:ffData>
            <w:name w:val="Check"/>
            <w:enabled/>
            <w:calcOnExit w:val="0"/>
            <w:checkBox>
              <w:sizeAuto/>
              <w:default w:val="0"/>
            </w:checkBox>
          </w:ffData>
        </w:fldChar>
      </w:r>
      <w:r w:rsidR="009D346F" w:rsidRPr="004732EE">
        <w:rPr>
          <w:rFonts w:ascii="Times New Roman" w:hAnsi="Times New Roman" w:hint="eastAsia"/>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是</w:t>
      </w:r>
      <w:r>
        <w:rPr>
          <w:rFonts w:hint="eastAsia"/>
        </w:rPr>
        <w:tab/>
      </w:r>
      <w:r>
        <w:rPr>
          <w:rFonts w:hint="eastAsia"/>
        </w:rPr>
        <w:tab/>
      </w:r>
      <w:r w:rsidR="009D346F" w:rsidRPr="004732EE">
        <w:rPr>
          <w:rFonts w:ascii="Times New Roman" w:hAnsi="Times New Roman" w:hint="eastAsia"/>
        </w:rPr>
        <w:fldChar w:fldCharType="begin">
          <w:ffData>
            <w:name w:val="Check"/>
            <w:enabled/>
            <w:calcOnExit w:val="0"/>
            <w:checkBox>
              <w:sizeAuto/>
              <w:default w:val="0"/>
            </w:checkBox>
          </w:ffData>
        </w:fldChar>
      </w:r>
      <w:r w:rsidR="009D346F" w:rsidRPr="004732EE">
        <w:rPr>
          <w:rFonts w:ascii="Times New Roman" w:hAnsi="Times New Roman" w:hint="eastAsia"/>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hint="eastAsia"/>
        </w:rPr>
        <w:fldChar w:fldCharType="end"/>
      </w:r>
      <w:r w:rsidRPr="0DD2808C">
        <w:rPr>
          <w:rFonts w:ascii="Times New Roman" w:hAnsi="Times New Roman" w:hint="eastAsia"/>
        </w:rPr>
        <w:fldChar w:fldCharType="begin"/>
      </w:r>
      <w:r w:rsidRPr="0DD2808C">
        <w:rPr>
          <w:rFonts w:ascii="Times New Roman" w:hAnsi="Times New Roman" w:hint="eastAsia"/>
        </w:rPr>
        <w:instrText xml:space="preserve"> FORMCHECKBOX </w:instrText>
      </w:r>
      <w:r w:rsidRPr="0DD2808C">
        <w:rPr>
          <w:rFonts w:ascii="Times New Roman" w:hAnsi="Times New Roman"/>
        </w:rPr>
        <w:fldChar w:fldCharType="separate"/>
      </w:r>
      <w:r w:rsidRPr="0DD2808C">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否</w:t>
      </w:r>
    </w:p>
    <w:p w14:paraId="741A91BA" w14:textId="20C7F32A" w:rsidR="004732EE" w:rsidRPr="00CE223C" w:rsidRDefault="004732EE" w:rsidP="00AA2409">
      <w:pPr>
        <w:spacing w:after="240"/>
        <w:ind w:left="274"/>
      </w:pPr>
      <w:r w:rsidRPr="00CE223C">
        <w:fldChar w:fldCharType="begin">
          <w:ffData>
            <w:name w:val="Check"/>
            <w:enabled/>
            <w:calcOnExit w:val="0"/>
            <w:checkBox>
              <w:sizeAuto/>
              <w:default w:val="0"/>
            </w:checkBox>
          </w:ffData>
        </w:fldChar>
      </w:r>
      <w:r w:rsidRPr="00CE223C">
        <w:instrText xml:space="preserve"> FORMCHECKBOX </w:instrText>
      </w:r>
      <w:r w:rsidRPr="00CE223C">
        <w:fldChar w:fldCharType="separate"/>
      </w:r>
      <w:r w:rsidRPr="00CE223C">
        <w:fldChar w:fldCharType="end"/>
      </w:r>
      <w:r>
        <w:rPr>
          <w:rFonts w:hint="eastAsia"/>
        </w:rPr>
        <w:t xml:space="preserve"> </w:t>
      </w:r>
      <w:r>
        <w:rPr>
          <w:rFonts w:hint="eastAsia"/>
        </w:rPr>
        <w:t>电子邮件</w:t>
      </w:r>
      <w:r>
        <w:rPr>
          <w:rFonts w:hint="eastAsia"/>
        </w:rPr>
        <w:t xml:space="preserve">  </w:t>
      </w:r>
      <w:r>
        <w:rPr>
          <w:rFonts w:hint="eastAsia"/>
        </w:rPr>
        <w:t>电子邮件地址：</w:t>
      </w:r>
      <w:r>
        <w:rPr>
          <w:rFonts w:hint="eastAsia"/>
        </w:rPr>
        <w:t>________________</w:t>
      </w:r>
      <w:r w:rsidR="00007B1F">
        <w:t>___</w:t>
      </w:r>
      <w:r>
        <w:rPr>
          <w:rFonts w:hint="eastAsia"/>
        </w:rPr>
        <w:t>____________________________________</w:t>
      </w:r>
    </w:p>
    <w:p w14:paraId="0A468A06" w14:textId="22934AA2" w:rsidR="0087789A" w:rsidRPr="0039451C" w:rsidRDefault="006B1B77" w:rsidP="0039451C">
      <w:pPr>
        <w:pStyle w:val="ListParagraph"/>
        <w:spacing w:after="240" w:line="240" w:lineRule="auto"/>
        <w:ind w:left="274" w:firstLine="360"/>
        <w:rPr>
          <w:rFonts w:ascii="Times New Roman" w:hAnsi="Times New Roman"/>
        </w:rPr>
      </w:pPr>
      <w:r>
        <w:fldChar w:fldCharType="begin"/>
      </w:r>
      <w:r>
        <w:instrText>FORMCHECKBOX</w:instrText>
      </w:r>
      <w:r>
        <w:fldChar w:fldCharType="separate"/>
      </w:r>
      <w:r>
        <w:fldChar w:fldCharType="end"/>
      </w:r>
      <w:r>
        <w:rPr>
          <w:rFonts w:hint="eastAsia"/>
        </w:rPr>
        <w:t>可以安全接收电子邮件：</w:t>
      </w:r>
      <w:r w:rsidR="0087789A" w:rsidRPr="0DD2808C">
        <w:rPr>
          <w:rFonts w:ascii="Times New Roman" w:hAnsi="Times New Roman" w:hint="eastAsia"/>
        </w:rPr>
        <w:fldChar w:fldCharType="begin"/>
      </w:r>
      <w:r w:rsidR="0087789A" w:rsidRPr="0DD2808C">
        <w:rPr>
          <w:rFonts w:ascii="Times New Roman" w:hAnsi="Times New Roman" w:hint="eastAsia"/>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hint="eastAsia"/>
        </w:rPr>
        <w:fldChar w:fldCharType="end"/>
      </w:r>
      <w:r w:rsidR="0087789A" w:rsidRPr="004732EE">
        <w:rPr>
          <w:rFonts w:ascii="Times New Roman" w:hAnsi="Times New Roman" w:hint="eastAsia"/>
        </w:rPr>
        <w:fldChar w:fldCharType="begin">
          <w:ffData>
            <w:name w:val="Check"/>
            <w:enabled/>
            <w:calcOnExit w:val="0"/>
            <w:checkBox>
              <w:sizeAuto/>
              <w:default w:val="0"/>
            </w:checkBox>
          </w:ffData>
        </w:fldChar>
      </w:r>
      <w:r w:rsidR="0087789A" w:rsidRPr="004732EE">
        <w:rPr>
          <w:rFonts w:ascii="Times New Roman" w:hAnsi="Times New Roman" w:hint="eastAsia"/>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是</w:t>
      </w:r>
      <w:r>
        <w:rPr>
          <w:rFonts w:hint="eastAsia"/>
        </w:rPr>
        <w:tab/>
      </w:r>
      <w:r>
        <w:rPr>
          <w:rFonts w:hint="eastAsia"/>
        </w:rPr>
        <w:tab/>
      </w:r>
      <w:r w:rsidR="0087789A" w:rsidRPr="004732EE">
        <w:rPr>
          <w:rFonts w:ascii="Times New Roman" w:hAnsi="Times New Roman" w:hint="eastAsia"/>
        </w:rPr>
        <w:fldChar w:fldCharType="begin">
          <w:ffData>
            <w:name w:val="Check"/>
            <w:enabled/>
            <w:calcOnExit w:val="0"/>
            <w:checkBox>
              <w:sizeAuto/>
              <w:default w:val="0"/>
            </w:checkBox>
          </w:ffData>
        </w:fldChar>
      </w:r>
      <w:r w:rsidR="0087789A" w:rsidRPr="004732EE">
        <w:rPr>
          <w:rFonts w:ascii="Times New Roman" w:hAnsi="Times New Roman" w:hint="eastAsia"/>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hint="eastAsia"/>
        </w:rPr>
        <w:fldChar w:fldCharType="end"/>
      </w:r>
      <w:r w:rsidR="0087789A" w:rsidRPr="0DD2808C">
        <w:rPr>
          <w:rFonts w:ascii="Times New Roman" w:hAnsi="Times New Roman" w:hint="eastAsia"/>
        </w:rPr>
        <w:fldChar w:fldCharType="begin"/>
      </w:r>
      <w:r w:rsidR="0087789A" w:rsidRPr="0DD2808C">
        <w:rPr>
          <w:rFonts w:ascii="Times New Roman" w:hAnsi="Times New Roman" w:hint="eastAsia"/>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否</w:t>
      </w:r>
    </w:p>
    <w:p w14:paraId="3B000D4F" w14:textId="3E8CF273" w:rsidR="004732EE" w:rsidRPr="00622A94" w:rsidRDefault="004732EE" w:rsidP="0039451C">
      <w:pPr>
        <w:spacing w:after="240"/>
        <w:ind w:left="274"/>
        <w:rPr>
          <w:rFonts w:eastAsia="Calibri"/>
        </w:rPr>
      </w:pP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rPr>
          <w:rFonts w:hint="eastAsia"/>
        </w:rPr>
        <w:t xml:space="preserve"> </w:t>
      </w:r>
      <w:r>
        <w:rPr>
          <w:rFonts w:hint="eastAsia"/>
        </w:rPr>
        <w:t>邮件</w:t>
      </w:r>
      <w:r>
        <w:rPr>
          <w:rFonts w:hint="eastAsia"/>
        </w:rPr>
        <w:tab/>
      </w:r>
      <w:r>
        <w:rPr>
          <w:rFonts w:hint="eastAsia"/>
        </w:rPr>
        <w:t>邮寄地址：</w:t>
      </w:r>
      <w:r>
        <w:rPr>
          <w:rFonts w:hint="eastAsia"/>
        </w:rPr>
        <w:t>______________________________</w:t>
      </w:r>
      <w:r w:rsidR="00007B1F">
        <w:t>_____</w:t>
      </w:r>
      <w:r>
        <w:rPr>
          <w:rFonts w:hint="eastAsia"/>
        </w:rPr>
        <w:t>___________________________</w:t>
      </w:r>
    </w:p>
    <w:p w14:paraId="7F6DD504" w14:textId="0BA65751" w:rsidR="004732EE" w:rsidRPr="003837C2" w:rsidRDefault="0055640B" w:rsidP="0039451C">
      <w:pPr>
        <w:pStyle w:val="ListParagraph"/>
        <w:spacing w:after="240" w:line="240" w:lineRule="auto"/>
        <w:ind w:left="274" w:firstLine="360"/>
        <w:rPr>
          <w:rFonts w:ascii="Times New Roman" w:hAnsi="Times New Roman"/>
        </w:rPr>
      </w:pPr>
      <w:r>
        <w:rPr>
          <w:rFonts w:hint="eastAsia"/>
        </w:rPr>
        <w:t>可以安全接收来自住房提供方的邮件：</w:t>
      </w:r>
      <w:r>
        <w:rPr>
          <w:rFonts w:ascii="Times New Roman" w:hAnsi="Times New Roman" w:hint="eastAsia"/>
        </w:rPr>
        <w:t xml:space="preserve"> </w:t>
      </w:r>
      <w:r>
        <w:rPr>
          <w:rFonts w:ascii="Times New Roman" w:hAnsi="Times New Roman" w:hint="eastAsia"/>
        </w:rPr>
        <w:tab/>
      </w:r>
      <w:r w:rsidRPr="004732EE">
        <w:rPr>
          <w:rFonts w:ascii="Times New Roman" w:hAnsi="Times New Roman" w:hint="eastAsia"/>
        </w:rPr>
        <w:fldChar w:fldCharType="begin">
          <w:ffData>
            <w:name w:val="Check"/>
            <w:enabled/>
            <w:calcOnExit w:val="0"/>
            <w:checkBox>
              <w:sizeAuto/>
              <w:default w:val="0"/>
            </w:checkBox>
          </w:ffData>
        </w:fldChar>
      </w:r>
      <w:r w:rsidRPr="004732EE">
        <w:rPr>
          <w:rFonts w:ascii="Times New Roman" w:hAnsi="Times New Roman" w:hint="eastAsia"/>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是</w:t>
      </w:r>
      <w:r>
        <w:rPr>
          <w:rFonts w:ascii="Times New Roman" w:hAnsi="Times New Roman" w:hint="eastAsia"/>
        </w:rPr>
        <w:tab/>
      </w:r>
      <w:r>
        <w:rPr>
          <w:rFonts w:ascii="Times New Roman" w:hAnsi="Times New Roman" w:hint="eastAsia"/>
        </w:rPr>
        <w:tab/>
      </w:r>
      <w:r w:rsidRPr="004732EE">
        <w:rPr>
          <w:rFonts w:ascii="Times New Roman" w:hAnsi="Times New Roman" w:hint="eastAsia"/>
        </w:rPr>
        <w:fldChar w:fldCharType="begin">
          <w:ffData>
            <w:name w:val="Check"/>
            <w:enabled/>
            <w:calcOnExit w:val="0"/>
            <w:checkBox>
              <w:sizeAuto/>
              <w:default w:val="0"/>
            </w:checkBox>
          </w:ffData>
        </w:fldChar>
      </w:r>
      <w:r w:rsidRPr="004732EE">
        <w:rPr>
          <w:rFonts w:ascii="Times New Roman" w:hAnsi="Times New Roman" w:hint="eastAsia"/>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hint="eastAsia"/>
        </w:rPr>
        <w:fldChar w:fldCharType="end"/>
      </w:r>
      <w:r>
        <w:rPr>
          <w:rFonts w:ascii="Times New Roman" w:hAnsi="Times New Roman" w:hint="eastAsia"/>
        </w:rPr>
        <w:t xml:space="preserve"> </w:t>
      </w:r>
      <w:r>
        <w:rPr>
          <w:rFonts w:ascii="Times New Roman" w:hAnsi="Times New Roman" w:hint="eastAsia"/>
        </w:rPr>
        <w:t>否</w:t>
      </w:r>
    </w:p>
    <w:p w14:paraId="689EBE41" w14:textId="7F8CA0B5" w:rsidR="004732EE" w:rsidRPr="00CE223C" w:rsidRDefault="004732EE" w:rsidP="0039451C">
      <w:pPr>
        <w:spacing w:after="240"/>
        <w:ind w:left="274"/>
      </w:pPr>
      <w:r>
        <w:fldChar w:fldCharType="begin"/>
      </w:r>
      <w:r>
        <w:instrText>FORMCHECKBOX</w:instrText>
      </w:r>
      <w:r>
        <w:fldChar w:fldCharType="separate"/>
      </w:r>
      <w:r>
        <w:fldChar w:fldCharType="end"/>
      </w: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rPr>
          <w:rFonts w:hint="eastAsia"/>
        </w:rPr>
        <w:t xml:space="preserve"> </w:t>
      </w:r>
      <w:r>
        <w:rPr>
          <w:rFonts w:hint="eastAsia"/>
        </w:rPr>
        <w:t>其他</w:t>
      </w:r>
      <w:r>
        <w:rPr>
          <w:rFonts w:hint="eastAsia"/>
        </w:rPr>
        <w:tab/>
      </w:r>
      <w:r>
        <w:rPr>
          <w:rFonts w:hint="eastAsia"/>
        </w:rPr>
        <w:t>请列出：</w:t>
      </w:r>
      <w:r>
        <w:rPr>
          <w:rFonts w:hint="eastAsia"/>
        </w:rPr>
        <w:t>_________________________________</w:t>
      </w:r>
      <w:r w:rsidR="00007B1F">
        <w:t>__</w:t>
      </w:r>
      <w:r>
        <w:rPr>
          <w:rFonts w:hint="eastAsia"/>
        </w:rPr>
        <w:t>_____________________________</w:t>
      </w:r>
    </w:p>
    <w:p w14:paraId="15AC3226" w14:textId="5DC9E267" w:rsidR="00D53A3B" w:rsidRPr="003E3F39" w:rsidRDefault="00530818" w:rsidP="001156AC">
      <w:pPr>
        <w:numPr>
          <w:ilvl w:val="0"/>
          <w:numId w:val="1"/>
        </w:numPr>
        <w:spacing w:after="240"/>
        <w:rPr>
          <w:rFonts w:eastAsia="Calibri"/>
          <w:b/>
          <w:bCs/>
          <w:sz w:val="22"/>
          <w:szCs w:val="22"/>
        </w:rPr>
      </w:pPr>
      <w:r>
        <w:rPr>
          <w:rFonts w:hint="eastAsia"/>
          <w:b/>
          <w:sz w:val="22"/>
        </w:rPr>
        <w:t>您的住房提供方还需要了解其他哪些信息，以便安全地与您沟通？</w:t>
      </w:r>
      <w:r>
        <w:rPr>
          <w:rFonts w:hint="eastAsia"/>
          <w:b/>
          <w:sz w:val="22"/>
        </w:rPr>
        <w:t xml:space="preserve">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Pr>
          <w:rFonts w:hint="eastAsia"/>
          <w:sz w:val="22"/>
        </w:rPr>
        <w:br w:type="page"/>
      </w:r>
      <w:r>
        <w:rPr>
          <w:rFonts w:hint="eastAsia"/>
          <w:b/>
          <w:bCs/>
          <w:sz w:val="22"/>
        </w:rPr>
        <w:lastRenderedPageBreak/>
        <w:t>家庭暴力、约会暴力、性侵或跟踪行为的适用定义：</w:t>
      </w:r>
      <w:r>
        <w:rPr>
          <w:rFonts w:hint="eastAsia"/>
          <w:sz w:val="22"/>
        </w:rPr>
        <w:t xml:space="preserve"> </w:t>
      </w:r>
    </w:p>
    <w:p w14:paraId="0A0C9B7F" w14:textId="7CDDF06C" w:rsidR="00D53A3B" w:rsidRDefault="0D65C892" w:rsidP="00722B9A">
      <w:pPr>
        <w:spacing w:before="120" w:after="80"/>
        <w:jc w:val="both"/>
        <w:rPr>
          <w:sz w:val="22"/>
          <w:szCs w:val="22"/>
        </w:rPr>
      </w:pPr>
      <w:r>
        <w:rPr>
          <w:rFonts w:hint="eastAsia"/>
          <w:i/>
          <w:iCs/>
          <w:sz w:val="22"/>
        </w:rPr>
        <w:t>家庭暴力</w:t>
      </w:r>
      <w:r>
        <w:rPr>
          <w:rFonts w:hint="eastAsia"/>
          <w:sz w:val="22"/>
        </w:rPr>
        <w:t>包括由受害者现任或前任配偶或亲密伴侣实施的重罪或轻罪暴力行为，由与受害者共同育有子女的人实施的暴力，由与受害者同居或曾同居为配偶或亲密伴侣的人实施的暴力，或根据相关司法辖区的家庭或家庭暴力法律，被视为与受害者配偶具有类似身份的人实施的暴力，或由其他任何根据该司法辖区家庭或家庭暴力法律受保护的成人或未成年受害者针对该人的暴力行为。</w:t>
      </w:r>
      <w:r>
        <w:rPr>
          <w:rFonts w:hint="eastAsia"/>
          <w:sz w:val="22"/>
        </w:rPr>
        <w:t xml:space="preserve"> </w:t>
      </w:r>
    </w:p>
    <w:p w14:paraId="3A5DC103" w14:textId="12ED5A83" w:rsidR="00CD791B" w:rsidRPr="00AA2409" w:rsidRDefault="00846316" w:rsidP="00722B9A">
      <w:pPr>
        <w:spacing w:before="120" w:after="80"/>
        <w:jc w:val="both"/>
        <w:rPr>
          <w:sz w:val="22"/>
          <w:szCs w:val="22"/>
        </w:rPr>
      </w:pPr>
      <w:r>
        <w:rPr>
          <w:rFonts w:hint="eastAsia"/>
          <w:sz w:val="22"/>
        </w:rPr>
        <w:t>受害者的配偶或亲密伴侣包括与受害者有过或正在维持恋爱或亲密性质的社会关系的人，该关系的认定依据关系持续时间、关系类型以及参与该关系的双方之间的互动频率。</w:t>
      </w:r>
    </w:p>
    <w:p w14:paraId="20B619C0" w14:textId="6526CC18" w:rsidR="00D53A3B" w:rsidRPr="00800360" w:rsidRDefault="00D53A3B" w:rsidP="00722B9A">
      <w:pPr>
        <w:spacing w:before="120" w:after="80"/>
        <w:jc w:val="both"/>
        <w:rPr>
          <w:sz w:val="22"/>
          <w:szCs w:val="22"/>
        </w:rPr>
      </w:pPr>
      <w:r>
        <w:rPr>
          <w:rFonts w:hint="eastAsia"/>
          <w:i/>
          <w:iCs/>
          <w:sz w:val="22"/>
        </w:rPr>
        <w:t>约会暴力</w:t>
      </w:r>
      <w:r>
        <w:rPr>
          <w:rFonts w:hint="eastAsia"/>
          <w:sz w:val="22"/>
        </w:rPr>
        <w:t>是指由以下人员实施的暴力行为：</w:t>
      </w:r>
    </w:p>
    <w:p w14:paraId="0506A096" w14:textId="2AED8564" w:rsidR="00D53A3B" w:rsidRPr="00613067" w:rsidRDefault="00D53A3B" w:rsidP="00722B9A">
      <w:pPr>
        <w:pStyle w:val="ListParagraph"/>
        <w:numPr>
          <w:ilvl w:val="0"/>
          <w:numId w:val="2"/>
        </w:numPr>
        <w:spacing w:before="120" w:after="80" w:line="240" w:lineRule="auto"/>
        <w:contextualSpacing w:val="0"/>
        <w:jc w:val="both"/>
        <w:rPr>
          <w:rFonts w:ascii="Times New Roman" w:hAnsi="Times New Roman"/>
        </w:rPr>
      </w:pPr>
      <w:r>
        <w:rPr>
          <w:rFonts w:ascii="Times New Roman" w:hAnsi="Times New Roman" w:hint="eastAsia"/>
        </w:rPr>
        <w:t>与受害者有过或正在维持恋爱或亲密性质的社会关系的人；</w:t>
      </w:r>
      <w:r>
        <w:rPr>
          <w:rFonts w:ascii="Times New Roman" w:hAnsi="Times New Roman" w:hint="eastAsia"/>
          <w:b/>
          <w:bCs/>
        </w:rPr>
        <w:t>并且</w:t>
      </w:r>
    </w:p>
    <w:p w14:paraId="6A4B590E" w14:textId="001E5BF8" w:rsidR="00D53A3B" w:rsidRPr="00613067" w:rsidRDefault="00D53A3B" w:rsidP="00722B9A">
      <w:pPr>
        <w:pStyle w:val="ListParagraph"/>
        <w:numPr>
          <w:ilvl w:val="0"/>
          <w:numId w:val="2"/>
        </w:numPr>
        <w:spacing w:before="120" w:after="80" w:line="240" w:lineRule="auto"/>
        <w:contextualSpacing w:val="0"/>
        <w:jc w:val="both"/>
        <w:rPr>
          <w:rFonts w:ascii="Times New Roman" w:hAnsi="Times New Roman"/>
        </w:rPr>
      </w:pPr>
      <w:r>
        <w:rPr>
          <w:rFonts w:ascii="Times New Roman" w:hAnsi="Times New Roman" w:hint="eastAsia"/>
        </w:rPr>
        <w:t>该关系的存在应基于以下因素综合判断：</w:t>
      </w:r>
      <w:r>
        <w:rPr>
          <w:rFonts w:ascii="Times New Roman" w:hAnsi="Times New Roman" w:hint="eastAsia"/>
        </w:rPr>
        <w:t xml:space="preserve">(i) </w:t>
      </w:r>
      <w:r>
        <w:rPr>
          <w:rFonts w:ascii="Times New Roman" w:hAnsi="Times New Roman" w:hint="eastAsia"/>
        </w:rPr>
        <w:t>关系持续时间；（</w:t>
      </w:r>
      <w:r>
        <w:rPr>
          <w:rFonts w:ascii="Times New Roman" w:hAnsi="Times New Roman" w:hint="eastAsia"/>
        </w:rPr>
        <w:t>ii</w:t>
      </w:r>
      <w:r>
        <w:rPr>
          <w:rFonts w:ascii="Times New Roman" w:hAnsi="Times New Roman" w:hint="eastAsia"/>
        </w:rPr>
        <w:t>）关系类型；以及（</w:t>
      </w:r>
      <w:r>
        <w:rPr>
          <w:rFonts w:ascii="Times New Roman" w:hAnsi="Times New Roman" w:hint="eastAsia"/>
        </w:rPr>
        <w:t>iii</w:t>
      </w:r>
      <w:r>
        <w:rPr>
          <w:rFonts w:ascii="Times New Roman" w:hAnsi="Times New Roman" w:hint="eastAsia"/>
        </w:rPr>
        <w:t>）关系双方的互动频率。</w:t>
      </w:r>
    </w:p>
    <w:p w14:paraId="67A461A0" w14:textId="3BCE1271" w:rsidR="00D53A3B" w:rsidRPr="00613067" w:rsidRDefault="00D53A3B" w:rsidP="00722B9A">
      <w:pPr>
        <w:spacing w:before="120" w:after="80"/>
        <w:jc w:val="both"/>
        <w:rPr>
          <w:sz w:val="22"/>
          <w:szCs w:val="22"/>
        </w:rPr>
      </w:pPr>
      <w:r>
        <w:rPr>
          <w:rFonts w:hint="eastAsia"/>
          <w:i/>
          <w:iCs/>
          <w:sz w:val="22"/>
        </w:rPr>
        <w:t>性侵</w:t>
      </w:r>
      <w:r>
        <w:rPr>
          <w:rFonts w:hint="eastAsia"/>
          <w:sz w:val="22"/>
        </w:rPr>
        <w:t>是指任何联邦、部落或州法律禁止的非自愿性性行为，包括受害者无能力同意时的行为。</w:t>
      </w:r>
    </w:p>
    <w:p w14:paraId="2842146A" w14:textId="3E644852" w:rsidR="00D53A3B" w:rsidRPr="00613067" w:rsidRDefault="00D53A3B" w:rsidP="00722B9A">
      <w:pPr>
        <w:spacing w:before="120" w:after="80"/>
        <w:jc w:val="both"/>
        <w:rPr>
          <w:sz w:val="22"/>
          <w:szCs w:val="22"/>
        </w:rPr>
      </w:pPr>
      <w:r>
        <w:rPr>
          <w:rFonts w:hint="eastAsia"/>
          <w:i/>
          <w:iCs/>
          <w:sz w:val="22"/>
        </w:rPr>
        <w:t>跟踪</w:t>
      </w:r>
      <w:r>
        <w:rPr>
          <w:rFonts w:hint="eastAsia"/>
          <w:sz w:val="22"/>
        </w:rPr>
        <w:t>是指对特定对象实施的一系列行为，该行为足以使具有正常理智的人：</w:t>
      </w:r>
      <w:r>
        <w:rPr>
          <w:rFonts w:hint="eastAsia"/>
          <w:sz w:val="22"/>
        </w:rPr>
        <w:t xml:space="preserve"> </w:t>
      </w:r>
    </w:p>
    <w:p w14:paraId="0A15DF75" w14:textId="5058E990" w:rsidR="00D53A3B" w:rsidRPr="00800360" w:rsidRDefault="00D53A3B" w:rsidP="00722B9A">
      <w:pPr>
        <w:pStyle w:val="ListParagraph"/>
        <w:numPr>
          <w:ilvl w:val="0"/>
          <w:numId w:val="3"/>
        </w:numPr>
        <w:spacing w:before="120" w:after="80" w:line="240" w:lineRule="auto"/>
        <w:contextualSpacing w:val="0"/>
        <w:jc w:val="both"/>
        <w:rPr>
          <w:rFonts w:ascii="Times New Roman" w:hAnsi="Times New Roman"/>
        </w:rPr>
      </w:pPr>
      <w:r>
        <w:rPr>
          <w:rFonts w:ascii="Times New Roman" w:hAnsi="Times New Roman" w:hint="eastAsia"/>
        </w:rPr>
        <w:t>对该人自身或他人的安全产生恐惧；</w:t>
      </w:r>
      <w:r>
        <w:rPr>
          <w:rFonts w:ascii="Times New Roman" w:hAnsi="Times New Roman" w:hint="eastAsia"/>
          <w:b/>
          <w:bCs/>
        </w:rPr>
        <w:t>或者</w:t>
      </w:r>
    </w:p>
    <w:p w14:paraId="10D560B3" w14:textId="7E050AC2" w:rsidR="00990BC9" w:rsidRPr="00800360" w:rsidRDefault="00D53A3B" w:rsidP="00722B9A">
      <w:pPr>
        <w:pStyle w:val="ListParagraph"/>
        <w:numPr>
          <w:ilvl w:val="0"/>
          <w:numId w:val="3"/>
        </w:numPr>
        <w:spacing w:before="120" w:after="80" w:line="240" w:lineRule="auto"/>
        <w:contextualSpacing w:val="0"/>
        <w:jc w:val="both"/>
      </w:pPr>
      <w:r>
        <w:rPr>
          <w:rFonts w:ascii="Times New Roman" w:hAnsi="Times New Roman" w:hint="eastAsia"/>
        </w:rPr>
        <w:t>遭受严重的情绪困扰。</w:t>
      </w:r>
    </w:p>
    <w:p w14:paraId="2F1AA098" w14:textId="6AA0D8DC" w:rsidR="00883153" w:rsidRPr="00800360" w:rsidRDefault="00883153" w:rsidP="00722B9A">
      <w:pPr>
        <w:tabs>
          <w:tab w:val="left" w:pos="720"/>
          <w:tab w:val="left" w:pos="1440"/>
          <w:tab w:val="right" w:pos="10080"/>
        </w:tabs>
        <w:spacing w:after="80"/>
        <w:jc w:val="both"/>
        <w:rPr>
          <w:sz w:val="22"/>
          <w:szCs w:val="22"/>
        </w:rPr>
      </w:pPr>
      <w:r>
        <w:rPr>
          <w:rFonts w:hint="eastAsia"/>
          <w:b/>
          <w:bCs/>
          <w:sz w:val="22"/>
        </w:rPr>
        <w:t>申请人或租户的确认声明：</w:t>
      </w:r>
      <w:r>
        <w:rPr>
          <w:rFonts w:hint="eastAsia"/>
          <w:sz w:val="22"/>
        </w:rPr>
        <w:t>本人在此签字，确认本文件中所提供的信息据本人所知及回忆，均为真实和准确，并且本人家庭中一名或多名成员是或曾是上述适用定义中所述的家庭暴力、约会暴力、性侵或跟踪行为的受害者。</w:t>
      </w:r>
      <w:r>
        <w:rPr>
          <w:rFonts w:hint="eastAsia"/>
          <w:sz w:val="22"/>
        </w:rPr>
        <w:t xml:space="preserve">   </w:t>
      </w:r>
    </w:p>
    <w:p w14:paraId="47E2588B" w14:textId="32FA860F" w:rsidR="007C32DE" w:rsidRPr="00800360" w:rsidRDefault="00721AD4" w:rsidP="00622A94">
      <w:pPr>
        <w:tabs>
          <w:tab w:val="left" w:pos="720"/>
          <w:tab w:val="left" w:pos="1440"/>
          <w:tab w:val="right" w:pos="10080"/>
        </w:tabs>
        <w:spacing w:after="80"/>
        <w:jc w:val="both"/>
        <w:rPr>
          <w:bCs/>
          <w:sz w:val="22"/>
          <w:szCs w:val="22"/>
        </w:rPr>
      </w:pPr>
      <w:r>
        <w:rPr>
          <w:rFonts w:hint="eastAsia"/>
          <w:noProof/>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Pr>
          <w:rFonts w:hint="eastAsia"/>
          <w:noProof/>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800360" w:rsidRDefault="007C32DE" w:rsidP="00622A94">
      <w:pPr>
        <w:tabs>
          <w:tab w:val="right" w:leader="underscore" w:pos="9450"/>
          <w:tab w:val="right" w:leader="underscore" w:pos="10080"/>
        </w:tabs>
        <w:spacing w:after="80"/>
        <w:rPr>
          <w:b/>
          <w:sz w:val="22"/>
          <w:szCs w:val="22"/>
        </w:rPr>
        <w:sectPr w:rsidR="007C32DE" w:rsidRPr="00800360" w:rsidSect="00A65E46">
          <w:headerReference w:type="default" r:id="rId16"/>
          <w:footerReference w:type="default" r:id="rId17"/>
          <w:headerReference w:type="first" r:id="rId18"/>
          <w:footerReference w:type="first" r:id="rId19"/>
          <w:pgSz w:w="12240" w:h="15840" w:code="1"/>
          <w:pgMar w:top="1080" w:right="1080" w:bottom="720" w:left="1080" w:header="720" w:footer="576" w:gutter="0"/>
          <w:cols w:space="720"/>
          <w:titlePg/>
          <w:docGrid w:linePitch="360"/>
        </w:sectPr>
      </w:pPr>
    </w:p>
    <w:p w14:paraId="146CCEDA" w14:textId="77777777" w:rsidR="00721AD4" w:rsidRDefault="00721AD4" w:rsidP="00396EA4">
      <w:pPr>
        <w:tabs>
          <w:tab w:val="right" w:leader="underscore" w:pos="9450"/>
          <w:tab w:val="right" w:leader="underscore" w:pos="10080"/>
        </w:tabs>
        <w:ind w:hanging="360"/>
        <w:rPr>
          <w:b/>
          <w:sz w:val="22"/>
          <w:szCs w:val="22"/>
        </w:rPr>
      </w:pPr>
    </w:p>
    <w:p w14:paraId="4EA5B2F0" w14:textId="2D48320D" w:rsidR="00AA4EED" w:rsidRPr="00800360" w:rsidRDefault="00721AD4" w:rsidP="00396EA4">
      <w:pPr>
        <w:tabs>
          <w:tab w:val="right" w:leader="underscore" w:pos="9450"/>
          <w:tab w:val="right" w:leader="underscore" w:pos="10080"/>
        </w:tabs>
        <w:ind w:hanging="360"/>
        <w:rPr>
          <w:b/>
          <w:sz w:val="22"/>
          <w:szCs w:val="22"/>
        </w:rPr>
      </w:pPr>
      <w:r>
        <w:rPr>
          <w:rFonts w:hint="eastAsia"/>
          <w:b/>
          <w:sz w:val="22"/>
        </w:rPr>
        <w:tab/>
      </w:r>
      <w:r>
        <w:rPr>
          <w:rFonts w:hint="eastAsia"/>
          <w:b/>
          <w:sz w:val="22"/>
        </w:rPr>
        <w:t>签名</w:t>
      </w:r>
    </w:p>
    <w:p w14:paraId="22F66B80" w14:textId="3829D681" w:rsidR="00396EA4" w:rsidRDefault="00396EA4" w:rsidP="00396EA4">
      <w:pPr>
        <w:tabs>
          <w:tab w:val="right" w:leader="underscore" w:pos="9450"/>
          <w:tab w:val="right" w:leader="underscore" w:pos="10080"/>
        </w:tabs>
        <w:ind w:hanging="360"/>
        <w:rPr>
          <w:b/>
          <w:sz w:val="22"/>
          <w:szCs w:val="22"/>
        </w:rPr>
      </w:pPr>
    </w:p>
    <w:p w14:paraId="76BE5E1A" w14:textId="45B4E0AF" w:rsidR="00AA4EED" w:rsidRPr="00396EA4" w:rsidRDefault="00721AD4" w:rsidP="00396EA4">
      <w:pPr>
        <w:tabs>
          <w:tab w:val="right" w:leader="underscore" w:pos="9450"/>
          <w:tab w:val="right" w:leader="underscore" w:pos="10080"/>
        </w:tabs>
        <w:ind w:hanging="360"/>
        <w:rPr>
          <w:b/>
          <w:sz w:val="22"/>
          <w:szCs w:val="22"/>
        </w:rPr>
        <w:sectPr w:rsidR="00AA4EED" w:rsidRPr="00396EA4" w:rsidSect="00A65E46">
          <w:headerReference w:type="default" r:id="rId20"/>
          <w:footerReference w:type="default" r:id="rId21"/>
          <w:headerReference w:type="first" r:id="rId22"/>
          <w:footerReference w:type="first" r:id="rId23"/>
          <w:type w:val="continuous"/>
          <w:pgSz w:w="12240" w:h="15840" w:code="1"/>
          <w:pgMar w:top="1080" w:right="1440" w:bottom="720" w:left="1440" w:header="720" w:footer="60" w:gutter="0"/>
          <w:cols w:num="2" w:space="720"/>
          <w:titlePg/>
          <w:docGrid w:linePitch="360"/>
        </w:sectPr>
      </w:pPr>
      <w:r>
        <w:rPr>
          <w:rFonts w:hint="eastAsia"/>
          <w:b/>
          <w:sz w:val="22"/>
        </w:rPr>
        <w:tab/>
      </w:r>
      <w:r>
        <w:rPr>
          <w:rFonts w:hint="eastAsia"/>
          <w:b/>
          <w:sz w:val="22"/>
        </w:rPr>
        <w:t>日期</w:t>
      </w:r>
    </w:p>
    <w:p w14:paraId="2DC9BDEB" w14:textId="719EDE2D" w:rsidR="003E7474" w:rsidRPr="00800360" w:rsidRDefault="003E7474" w:rsidP="00403F83">
      <w:pPr>
        <w:rPr>
          <w:sz w:val="22"/>
          <w:szCs w:val="22"/>
        </w:rPr>
      </w:pPr>
    </w:p>
    <w:p w14:paraId="54643E7C" w14:textId="77777777" w:rsidR="00467736" w:rsidRPr="00800360" w:rsidRDefault="00467736" w:rsidP="00403F83">
      <w:pPr>
        <w:rPr>
          <w:b/>
          <w:sz w:val="18"/>
          <w:szCs w:val="18"/>
        </w:rPr>
      </w:pPr>
    </w:p>
    <w:p w14:paraId="6CABDE1E" w14:textId="00ACE3AE" w:rsidR="003E7474" w:rsidRPr="00613067" w:rsidRDefault="68FDEEFE" w:rsidP="00722B9A">
      <w:pPr>
        <w:ind w:left="-360" w:right="-360"/>
        <w:jc w:val="both"/>
      </w:pPr>
      <w:r>
        <w:rPr>
          <w:rFonts w:hint="eastAsia"/>
          <w:sz w:val="18"/>
        </w:rPr>
        <w:t>本信息收集的</w:t>
      </w:r>
      <w:r>
        <w:rPr>
          <w:rFonts w:hint="eastAsia"/>
          <w:b/>
          <w:bCs/>
          <w:sz w:val="18"/>
        </w:rPr>
        <w:t>公众申报负担</w:t>
      </w:r>
      <w:r>
        <w:rPr>
          <w:rFonts w:hint="eastAsia"/>
          <w:sz w:val="18"/>
        </w:rPr>
        <w:t>预计平均每次回应耗时</w:t>
      </w:r>
      <w:r>
        <w:rPr>
          <w:rFonts w:hint="eastAsia"/>
          <w:sz w:val="18"/>
        </w:rPr>
        <w:t>20</w:t>
      </w:r>
      <w:r>
        <w:rPr>
          <w:rFonts w:hint="eastAsia"/>
          <w:sz w:val="18"/>
        </w:rPr>
        <w:t>分钟。</w:t>
      </w:r>
      <w:r>
        <w:rPr>
          <w:rFonts w:hint="eastAsia"/>
          <w:sz w:val="18"/>
        </w:rPr>
        <w:t xml:space="preserve">  </w:t>
      </w:r>
      <w:r>
        <w:rPr>
          <w:rFonts w:hint="eastAsia"/>
          <w:sz w:val="18"/>
        </w:rPr>
        <w:t>此时间包括收集、审核和报告所需的时间。</w:t>
      </w:r>
      <w:r>
        <w:rPr>
          <w:rFonts w:hint="eastAsia"/>
          <w:sz w:val="18"/>
        </w:rPr>
        <w:t xml:space="preserve">  </w:t>
      </w:r>
      <w:r>
        <w:rPr>
          <w:rFonts w:hint="eastAsia"/>
          <w:sz w:val="18"/>
        </w:rPr>
        <w:t>如果对该估算的准确性有意见，或者对如何减轻申报负担有建议，请寄送至以下地址：</w:t>
      </w:r>
      <w:r>
        <w:rPr>
          <w:rFonts w:hint="eastAsia"/>
          <w:sz w:val="18"/>
        </w:rPr>
        <w:t>Reports Management Officer, QDAM, Department of Housing and Urban Development, 451 7th Street, SW, Washington, DC 20410</w:t>
      </w:r>
      <w:r>
        <w:rPr>
          <w:rFonts w:hint="eastAsia"/>
          <w:sz w:val="18"/>
        </w:rPr>
        <w:t>。</w:t>
      </w:r>
      <w:r>
        <w:rPr>
          <w:rFonts w:hint="eastAsia"/>
          <w:sz w:val="18"/>
        </w:rPr>
        <w:t xml:space="preserve">  </w:t>
      </w:r>
      <w:r>
        <w:rPr>
          <w:rFonts w:hint="eastAsia"/>
          <w:sz w:val="18"/>
        </w:rPr>
        <w:t>受《反妇女暴力法》规管项目的住房提供方可能会要求申请人或租户出具其为</w:t>
      </w:r>
      <w:r>
        <w:rPr>
          <w:rFonts w:hint="eastAsia"/>
          <w:sz w:val="18"/>
        </w:rPr>
        <w:t xml:space="preserve"> VAWA </w:t>
      </w:r>
      <w:r>
        <w:rPr>
          <w:rFonts w:hint="eastAsia"/>
          <w:sz w:val="18"/>
        </w:rPr>
        <w:t>暴力</w:t>
      </w:r>
      <w:r>
        <w:rPr>
          <w:rFonts w:hint="eastAsia"/>
          <w:sz w:val="18"/>
        </w:rPr>
        <w:t>/</w:t>
      </w:r>
      <w:r>
        <w:rPr>
          <w:rFonts w:hint="eastAsia"/>
          <w:sz w:val="18"/>
        </w:rPr>
        <w:t>虐待受害者的证明。</w:t>
      </w:r>
      <w:r>
        <w:rPr>
          <w:rFonts w:hint="eastAsia"/>
          <w:sz w:val="18"/>
        </w:rPr>
        <w:t xml:space="preserve">  </w:t>
      </w:r>
      <w:r>
        <w:rPr>
          <w:rFonts w:hint="eastAsia"/>
          <w:sz w:val="18"/>
        </w:rPr>
        <w:t>除非该表格上显示有效的管理与预算办公室（</w:t>
      </w:r>
      <w:r>
        <w:rPr>
          <w:rFonts w:hint="eastAsia"/>
          <w:sz w:val="18"/>
        </w:rPr>
        <w:t>OMB</w:t>
      </w:r>
      <w:r>
        <w:rPr>
          <w:rFonts w:hint="eastAsia"/>
          <w:sz w:val="18"/>
        </w:rPr>
        <w:t>）控制编号，否则联邦机构不得收集本通知中的信息，并且您无须填写本表格。</w:t>
      </w:r>
    </w:p>
    <w:sectPr w:rsidR="003E7474" w:rsidRPr="00613067"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8FA504" w14:textId="77777777" w:rsidR="00334F06" w:rsidRDefault="00334F06" w:rsidP="00D720CF">
      <w:r>
        <w:separator/>
      </w:r>
    </w:p>
  </w:endnote>
  <w:endnote w:type="continuationSeparator" w:id="0">
    <w:p w14:paraId="356DEA91" w14:textId="77777777" w:rsidR="00334F06" w:rsidRDefault="00334F06" w:rsidP="00D720CF">
      <w:r>
        <w:continuationSeparator/>
      </w:r>
    </w:p>
  </w:endnote>
  <w:endnote w:type="continuationNotice" w:id="1">
    <w:p w14:paraId="44D738BB" w14:textId="77777777" w:rsidR="00334F06" w:rsidRDefault="00334F0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w:panose1 w:val="02070409020205020404"/>
    <w:charset w:val="00"/>
    <w:family w:val="modern"/>
    <w:pitch w:val="fixed"/>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77777777" w:rsidR="007C32DE" w:rsidRDefault="00007B1F" w:rsidP="00FD58E2">
    <w:pPr>
      <w:pStyle w:val="Footer"/>
    </w:pPr>
    <w:sdt>
      <w:sdtPr>
        <w:id w:val="1652017054"/>
        <w:docPartObj>
          <w:docPartGallery w:val="Page Numbers (Top of Page)"/>
          <w:docPartUnique/>
        </w:docPartObj>
      </w:sdtPr>
      <w:sdtEndPr/>
      <w:sdtContent>
        <w:r w:rsidR="00B91B35">
          <w:rPr>
            <w:rFonts w:hint="eastAsia"/>
          </w:rPr>
          <w:t>第</w:t>
        </w:r>
        <w:r w:rsidR="007C32DE" w:rsidRPr="00AF3456">
          <w:rPr>
            <w:rFonts w:hint="eastAsia"/>
            <w:b/>
          </w:rPr>
          <w:fldChar w:fldCharType="begin"/>
        </w:r>
        <w:r w:rsidR="007C32DE" w:rsidRPr="00AF3456">
          <w:rPr>
            <w:rFonts w:hint="eastAsia"/>
            <w:b/>
          </w:rPr>
          <w:instrText xml:space="preserve"> PAGE </w:instrText>
        </w:r>
        <w:r w:rsidR="007C32DE" w:rsidRPr="00AF3456">
          <w:rPr>
            <w:rFonts w:hint="eastAsia"/>
            <w:b/>
          </w:rPr>
          <w:fldChar w:fldCharType="separate"/>
        </w:r>
        <w:r w:rsidR="007C32DE">
          <w:rPr>
            <w:rFonts w:hint="eastAsia"/>
            <w:b/>
          </w:rPr>
          <w:t>1</w:t>
        </w:r>
        <w:r w:rsidR="007C32DE" w:rsidRPr="00AF3456">
          <w:rPr>
            <w:rFonts w:hint="eastAsia"/>
            <w:b/>
          </w:rPr>
          <w:fldChar w:fldCharType="end"/>
        </w:r>
        <w:r w:rsidR="00B91B35">
          <w:rPr>
            <w:rFonts w:hint="eastAsia"/>
          </w:rPr>
          <w:t>页</w:t>
        </w:r>
        <w:r w:rsidR="00B91B35">
          <w:rPr>
            <w:rFonts w:hint="eastAsia"/>
          </w:rPr>
          <w:t xml:space="preserve"> </w:t>
        </w:r>
        <w:r w:rsidR="00B91B35">
          <w:rPr>
            <w:rFonts w:hint="eastAsia"/>
          </w:rPr>
          <w:t>共</w:t>
        </w:r>
        <w:r w:rsidR="007C32DE" w:rsidRPr="00AF3456">
          <w:rPr>
            <w:rFonts w:hint="eastAsia"/>
            <w:b/>
          </w:rPr>
          <w:fldChar w:fldCharType="begin"/>
        </w:r>
        <w:r w:rsidR="007C32DE" w:rsidRPr="00AF3456">
          <w:rPr>
            <w:rFonts w:hint="eastAsia"/>
            <w:b/>
          </w:rPr>
          <w:instrText xml:space="preserve"> NUMPAGES  </w:instrText>
        </w:r>
        <w:r w:rsidR="007C32DE" w:rsidRPr="00AF3456">
          <w:rPr>
            <w:rFonts w:hint="eastAsia"/>
            <w:b/>
          </w:rPr>
          <w:fldChar w:fldCharType="separate"/>
        </w:r>
        <w:r w:rsidR="007C32DE">
          <w:rPr>
            <w:rFonts w:hint="eastAsia"/>
            <w:b/>
          </w:rPr>
          <w:t>2</w:t>
        </w:r>
        <w:r w:rsidR="007C32DE" w:rsidRPr="00AF3456">
          <w:rPr>
            <w:rFonts w:hint="eastAsia"/>
            <w:b/>
          </w:rPr>
          <w:fldChar w:fldCharType="end"/>
        </w:r>
        <w:r w:rsidR="00B91B35">
          <w:rPr>
            <w:rFonts w:hint="eastAsia"/>
          </w:rPr>
          <w:t>页</w:t>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 xml:space="preserve"> HUD-5382</w:t>
    </w:r>
    <w:r w:rsidR="00B91B35">
      <w:rPr>
        <w:rFonts w:hint="eastAsia"/>
      </w:rPr>
      <w:t>表格</w:t>
    </w:r>
  </w:p>
  <w:p w14:paraId="36906E66" w14:textId="77777777" w:rsidR="007C32DE" w:rsidRPr="00FD58E2" w:rsidRDefault="007C32DE" w:rsidP="00FD58E2">
    <w:pPr>
      <w:pStyle w:val="Footer"/>
      <w:jc w:val="right"/>
    </w:pPr>
    <w:r>
      <w:rPr>
        <w:rFonts w:hint="eastAsia"/>
      </w:rPr>
      <w:t>XXXX</w:t>
    </w:r>
  </w:p>
  <w:p w14:paraId="5DE81F69" w14:textId="77777777" w:rsidR="007C32DE" w:rsidRDefault="007C32DE"/>
  <w:p w14:paraId="2D09EF9D" w14:textId="77777777" w:rsidR="007C32DE" w:rsidRDefault="007C32DE"/>
  <w:p w14:paraId="713A2629" w14:textId="77777777" w:rsidR="007C32DE" w:rsidRDefault="007C32DE"/>
  <w:p w14:paraId="6094B4C7"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77777777" w:rsidR="007C32DE" w:rsidRDefault="00007B1F" w:rsidP="00743739">
    <w:pPr>
      <w:pStyle w:val="Footer"/>
    </w:pPr>
    <w:sdt>
      <w:sdtPr>
        <w:id w:val="1576943718"/>
        <w:docPartObj>
          <w:docPartGallery w:val="Page Numbers (Top of Page)"/>
          <w:docPartUnique/>
        </w:docPartObj>
      </w:sdtPr>
      <w:sdtEndPr/>
      <w:sdtContent>
        <w:r w:rsidR="00B91B35">
          <w:rPr>
            <w:rFonts w:hint="eastAsia"/>
          </w:rPr>
          <w:t>第</w:t>
        </w:r>
      </w:sdtContent>
    </w:sdt>
    <w:r w:rsidR="007C32DE" w:rsidRPr="00AF3456">
      <w:rPr>
        <w:rFonts w:hint="eastAsia"/>
        <w:b/>
      </w:rPr>
      <w:fldChar w:fldCharType="begin"/>
    </w:r>
    <w:r w:rsidR="007C32DE" w:rsidRPr="00AF3456">
      <w:rPr>
        <w:rFonts w:hint="eastAsia"/>
        <w:b/>
      </w:rPr>
      <w:instrText xml:space="preserve"> PAGE </w:instrText>
    </w:r>
    <w:r w:rsidR="007C32DE" w:rsidRPr="00AF3456">
      <w:rPr>
        <w:rFonts w:hint="eastAsia"/>
        <w:b/>
      </w:rPr>
      <w:fldChar w:fldCharType="separate"/>
    </w:r>
    <w:r w:rsidR="007C32DE">
      <w:rPr>
        <w:rFonts w:hint="eastAsia"/>
        <w:b/>
      </w:rPr>
      <w:t>1</w:t>
    </w:r>
    <w:r w:rsidR="007C32DE" w:rsidRPr="00AF3456">
      <w:rPr>
        <w:rFonts w:hint="eastAsia"/>
        <w:b/>
      </w:rPr>
      <w:fldChar w:fldCharType="end"/>
    </w:r>
    <w:r w:rsidR="00B91B35">
      <w:rPr>
        <w:rFonts w:hint="eastAsia"/>
      </w:rPr>
      <w:t>页</w:t>
    </w:r>
    <w:r w:rsidR="00B91B35">
      <w:rPr>
        <w:rFonts w:hint="eastAsia"/>
      </w:rPr>
      <w:t xml:space="preserve"> </w:t>
    </w:r>
    <w:r w:rsidR="00B91B35">
      <w:rPr>
        <w:rFonts w:hint="eastAsia"/>
      </w:rPr>
      <w:t>共</w:t>
    </w:r>
    <w:r w:rsidR="007C32DE" w:rsidRPr="00AF3456">
      <w:rPr>
        <w:rFonts w:hint="eastAsia"/>
        <w:b/>
      </w:rPr>
      <w:fldChar w:fldCharType="begin"/>
    </w:r>
    <w:r w:rsidR="007C32DE" w:rsidRPr="00AF3456">
      <w:rPr>
        <w:rFonts w:hint="eastAsia"/>
        <w:b/>
      </w:rPr>
      <w:instrText xml:space="preserve"> NUMPAGES  </w:instrText>
    </w:r>
    <w:r w:rsidR="007C32DE" w:rsidRPr="00AF3456">
      <w:rPr>
        <w:rFonts w:hint="eastAsia"/>
        <w:b/>
      </w:rPr>
      <w:fldChar w:fldCharType="separate"/>
    </w:r>
    <w:r w:rsidR="007C32DE">
      <w:rPr>
        <w:rFonts w:hint="eastAsia"/>
        <w:b/>
      </w:rPr>
      <w:t>2</w:t>
    </w:r>
    <w:r w:rsidR="007C32DE" w:rsidRPr="00AF3456">
      <w:rPr>
        <w:rFonts w:hint="eastAsia"/>
        <w:b/>
      </w:rPr>
      <w:fldChar w:fldCharType="end"/>
    </w:r>
    <w:r w:rsidR="00B91B35">
      <w:rPr>
        <w:rFonts w:hint="eastAsia"/>
      </w:rPr>
      <w:t>页</w:t>
    </w:r>
    <w:r w:rsidR="00B91B35">
      <w:rPr>
        <w:rFonts w:hint="eastAsia"/>
      </w:rPr>
      <w:t xml:space="preserve"> </w:t>
    </w:r>
    <w:r w:rsidR="00B91B35">
      <w:rPr>
        <w:rFonts w:hint="eastAsia"/>
      </w:rPr>
      <w:ptab w:relativeTo="margin" w:alignment="center" w:leader="none"/>
    </w:r>
    <w:r w:rsidR="00B91B35">
      <w:rPr>
        <w:rFonts w:hint="eastAsia"/>
      </w:rPr>
      <w:ptab w:relativeTo="margin" w:alignment="right" w:leader="none"/>
    </w:r>
    <w:r w:rsidR="00B91B35">
      <w:rPr>
        <w:rFonts w:hint="eastAsia"/>
      </w:rPr>
      <w:t>HUD-5382</w:t>
    </w:r>
    <w:r w:rsidR="00B91B35">
      <w:rPr>
        <w:rFonts w:hint="eastAsia"/>
      </w:rPr>
      <w:t>表格</w:t>
    </w:r>
  </w:p>
  <w:p w14:paraId="43A995D8" w14:textId="77777777" w:rsidR="007C32DE" w:rsidRPr="00AF3456" w:rsidRDefault="007C32DE" w:rsidP="00743739">
    <w:pPr>
      <w:pStyle w:val="Footer"/>
      <w:jc w:val="right"/>
    </w:pPr>
    <w:r>
      <w:rPr>
        <w:rFonts w:hint="eastAsia"/>
      </w:rPr>
      <w:t>XXXX</w:t>
    </w:r>
  </w:p>
  <w:p w14:paraId="5BE64DD8" w14:textId="77777777" w:rsidR="007C32DE" w:rsidRPr="00743739" w:rsidRDefault="007C32DE" w:rsidP="00743739">
    <w:pPr>
      <w:pStyle w:val="Footer"/>
    </w:pPr>
  </w:p>
  <w:p w14:paraId="2D453129" w14:textId="77777777" w:rsidR="007C32DE" w:rsidRDefault="007C32DE"/>
  <w:p w14:paraId="527BB5A1" w14:textId="77777777" w:rsidR="007C32DE" w:rsidRDefault="007C32DE"/>
  <w:p w14:paraId="6EF3C31E" w14:textId="77777777" w:rsidR="007C32DE" w:rsidRDefault="007C32DE"/>
  <w:p w14:paraId="5770C858"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007B1F" w:rsidP="00FD58E2">
    <w:pPr>
      <w:pStyle w:val="Footer"/>
    </w:pPr>
    <w:sdt>
      <w:sdtPr>
        <w:id w:val="197825223"/>
        <w:docPartObj>
          <w:docPartGallery w:val="Page Numbers (Top of Page)"/>
          <w:docPartUnique/>
        </w:docPartObj>
      </w:sdtPr>
      <w:sdtEndPr/>
      <w:sdtContent>
        <w:r w:rsidR="00B91B35">
          <w:rPr>
            <w:rFonts w:hint="eastAsia"/>
          </w:rPr>
          <w:t>第</w:t>
        </w:r>
        <w:r w:rsidR="00FD58E2" w:rsidRPr="00AF3456">
          <w:rPr>
            <w:rFonts w:hint="eastAsia"/>
            <w:b/>
          </w:rPr>
          <w:fldChar w:fldCharType="begin"/>
        </w:r>
        <w:r w:rsidR="00FD58E2" w:rsidRPr="00AF3456">
          <w:rPr>
            <w:rFonts w:hint="eastAsia"/>
            <w:b/>
          </w:rPr>
          <w:instrText xml:space="preserve"> PAGE </w:instrText>
        </w:r>
        <w:r w:rsidR="00FD58E2" w:rsidRPr="00AF3456">
          <w:rPr>
            <w:rFonts w:hint="eastAsia"/>
            <w:b/>
          </w:rPr>
          <w:fldChar w:fldCharType="separate"/>
        </w:r>
        <w:r w:rsidR="00FD58E2">
          <w:rPr>
            <w:rFonts w:hint="eastAsia"/>
            <w:b/>
          </w:rPr>
          <w:t>1</w:t>
        </w:r>
        <w:r w:rsidR="00FD58E2" w:rsidRPr="00AF3456">
          <w:rPr>
            <w:rFonts w:hint="eastAsia"/>
            <w:b/>
          </w:rPr>
          <w:fldChar w:fldCharType="end"/>
        </w:r>
        <w:r w:rsidR="00B91B35">
          <w:rPr>
            <w:rFonts w:hint="eastAsia"/>
          </w:rPr>
          <w:t>页</w:t>
        </w:r>
        <w:r w:rsidR="00B91B35">
          <w:rPr>
            <w:rFonts w:hint="eastAsia"/>
          </w:rPr>
          <w:t xml:space="preserve"> </w:t>
        </w:r>
        <w:r w:rsidR="00B91B35">
          <w:rPr>
            <w:rFonts w:hint="eastAsia"/>
          </w:rPr>
          <w:t>共</w:t>
        </w:r>
        <w:r w:rsidR="00FD58E2" w:rsidRPr="00AF3456">
          <w:rPr>
            <w:rFonts w:hint="eastAsia"/>
            <w:b/>
          </w:rPr>
          <w:fldChar w:fldCharType="begin"/>
        </w:r>
        <w:r w:rsidR="00FD58E2" w:rsidRPr="00AF3456">
          <w:rPr>
            <w:rFonts w:hint="eastAsia"/>
            <w:b/>
          </w:rPr>
          <w:instrText xml:space="preserve"> NUMPAGES  </w:instrText>
        </w:r>
        <w:r w:rsidR="00FD58E2" w:rsidRPr="00AF3456">
          <w:rPr>
            <w:rFonts w:hint="eastAsia"/>
            <w:b/>
          </w:rPr>
          <w:fldChar w:fldCharType="separate"/>
        </w:r>
        <w:r w:rsidR="00FD58E2">
          <w:rPr>
            <w:rFonts w:hint="eastAsia"/>
            <w:b/>
          </w:rPr>
          <w:t>2</w:t>
        </w:r>
        <w:r w:rsidR="00FD58E2" w:rsidRPr="00AF3456">
          <w:rPr>
            <w:rFonts w:hint="eastAsia"/>
            <w:b/>
          </w:rPr>
          <w:fldChar w:fldCharType="end"/>
        </w:r>
        <w:r w:rsidR="00B91B35">
          <w:rPr>
            <w:rFonts w:hint="eastAsia"/>
          </w:rPr>
          <w:t>页</w:t>
        </w:r>
      </w:sdtContent>
    </w:sdt>
    <w:r w:rsidR="00B91B35">
      <w:rPr>
        <w:rFonts w:hint="eastAsia"/>
      </w:rPr>
      <w:ptab w:relativeTo="margin" w:alignment="center" w:leader="none"/>
    </w:r>
    <w:r w:rsidR="00B91B35">
      <w:rPr>
        <w:rFonts w:hint="eastAsia"/>
      </w:rPr>
      <w:ptab w:relativeTo="margin" w:alignment="right" w:leader="none"/>
    </w:r>
    <w:r w:rsidR="00B91B35">
      <w:rPr>
        <w:rFonts w:hint="eastAsia"/>
      </w:rPr>
      <w:t xml:space="preserve"> HUD-5382</w:t>
    </w:r>
    <w:r w:rsidR="00B91B35">
      <w:rPr>
        <w:rFonts w:hint="eastAsia"/>
      </w:rPr>
      <w:t>表格</w:t>
    </w:r>
  </w:p>
  <w:p w14:paraId="7FFB5B4B" w14:textId="29E0F06F" w:rsidR="003B65E3" w:rsidRPr="00FD58E2" w:rsidRDefault="00FD58E2" w:rsidP="00FD58E2">
    <w:pPr>
      <w:pStyle w:val="Footer"/>
      <w:jc w:val="right"/>
    </w:pPr>
    <w:r>
      <w:rPr>
        <w:rFonts w:hint="eastAsia"/>
      </w:rPr>
      <w:t>XXXX</w:t>
    </w:r>
  </w:p>
  <w:p w14:paraId="1B251C38" w14:textId="77777777" w:rsidR="001B2C9E" w:rsidRDefault="001B2C9E"/>
  <w:p w14:paraId="6C4C6F83" w14:textId="77777777" w:rsidR="001B2C9E" w:rsidRDefault="001B2C9E"/>
  <w:p w14:paraId="11A6D782"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007B1F" w:rsidP="00743739">
    <w:pPr>
      <w:pStyle w:val="Footer"/>
    </w:pPr>
    <w:sdt>
      <w:sdtPr>
        <w:id w:val="623514630"/>
        <w:docPartObj>
          <w:docPartGallery w:val="Page Numbers (Top of Page)"/>
          <w:docPartUnique/>
        </w:docPartObj>
      </w:sdtPr>
      <w:sdtEndPr/>
      <w:sdtContent>
        <w:r w:rsidR="00B91B35">
          <w:rPr>
            <w:rFonts w:hint="eastAsia"/>
          </w:rPr>
          <w:t>第</w:t>
        </w:r>
      </w:sdtContent>
    </w:sdt>
    <w:r w:rsidR="00743739" w:rsidRPr="00AF3456">
      <w:rPr>
        <w:rFonts w:hint="eastAsia"/>
        <w:b/>
      </w:rPr>
      <w:fldChar w:fldCharType="begin"/>
    </w:r>
    <w:r w:rsidR="00743739" w:rsidRPr="00AF3456">
      <w:rPr>
        <w:rFonts w:hint="eastAsia"/>
        <w:b/>
      </w:rPr>
      <w:instrText xml:space="preserve"> PAGE </w:instrText>
    </w:r>
    <w:r w:rsidR="00743739" w:rsidRPr="00AF3456">
      <w:rPr>
        <w:rFonts w:hint="eastAsia"/>
        <w:b/>
      </w:rPr>
      <w:fldChar w:fldCharType="separate"/>
    </w:r>
    <w:r w:rsidR="00743739">
      <w:rPr>
        <w:rFonts w:hint="eastAsia"/>
        <w:b/>
      </w:rPr>
      <w:t>1</w:t>
    </w:r>
    <w:r w:rsidR="00743739" w:rsidRPr="00AF3456">
      <w:rPr>
        <w:rFonts w:hint="eastAsia"/>
        <w:b/>
      </w:rPr>
      <w:fldChar w:fldCharType="end"/>
    </w:r>
    <w:r w:rsidR="00B91B35">
      <w:rPr>
        <w:rFonts w:hint="eastAsia"/>
      </w:rPr>
      <w:t>页</w:t>
    </w:r>
    <w:r w:rsidR="00B91B35">
      <w:rPr>
        <w:rFonts w:hint="eastAsia"/>
      </w:rPr>
      <w:t xml:space="preserve"> </w:t>
    </w:r>
    <w:r w:rsidR="00B91B35">
      <w:rPr>
        <w:rFonts w:hint="eastAsia"/>
      </w:rPr>
      <w:t>共</w:t>
    </w:r>
    <w:r w:rsidR="00743739" w:rsidRPr="00AF3456">
      <w:rPr>
        <w:rFonts w:hint="eastAsia"/>
        <w:b/>
      </w:rPr>
      <w:fldChar w:fldCharType="begin"/>
    </w:r>
    <w:r w:rsidR="00743739" w:rsidRPr="00AF3456">
      <w:rPr>
        <w:rFonts w:hint="eastAsia"/>
        <w:b/>
      </w:rPr>
      <w:instrText xml:space="preserve"> NUMPAGES  </w:instrText>
    </w:r>
    <w:r w:rsidR="00743739" w:rsidRPr="00AF3456">
      <w:rPr>
        <w:rFonts w:hint="eastAsia"/>
        <w:b/>
      </w:rPr>
      <w:fldChar w:fldCharType="separate"/>
    </w:r>
    <w:r w:rsidR="00743739">
      <w:rPr>
        <w:rFonts w:hint="eastAsia"/>
        <w:b/>
      </w:rPr>
      <w:t>2</w:t>
    </w:r>
    <w:r w:rsidR="00743739" w:rsidRPr="00AF3456">
      <w:rPr>
        <w:rFonts w:hint="eastAsia"/>
        <w:b/>
      </w:rPr>
      <w:fldChar w:fldCharType="end"/>
    </w:r>
    <w:r w:rsidR="00B91B35">
      <w:rPr>
        <w:rFonts w:hint="eastAsia"/>
      </w:rPr>
      <w:t>页</w:t>
    </w:r>
    <w:r w:rsidR="00B91B35">
      <w:rPr>
        <w:rFonts w:hint="eastAsia"/>
      </w:rPr>
      <w:t xml:space="preserve"> </w:t>
    </w:r>
    <w:r w:rsidR="00B91B35">
      <w:rPr>
        <w:rFonts w:hint="eastAsia"/>
      </w:rPr>
      <w:ptab w:relativeTo="margin" w:alignment="center" w:leader="none"/>
    </w:r>
    <w:r w:rsidR="00B91B35">
      <w:rPr>
        <w:rFonts w:hint="eastAsia"/>
      </w:rPr>
      <w:ptab w:relativeTo="margin" w:alignment="right" w:leader="none"/>
    </w:r>
    <w:r w:rsidR="00B91B35">
      <w:rPr>
        <w:rFonts w:hint="eastAsia"/>
      </w:rPr>
      <w:t>HUD-5382</w:t>
    </w:r>
    <w:r w:rsidR="00B91B35">
      <w:rPr>
        <w:rFonts w:hint="eastAsia"/>
      </w:rPr>
      <w:t>表格</w:t>
    </w:r>
  </w:p>
  <w:p w14:paraId="662C4683" w14:textId="5CE35F78" w:rsidR="00743739" w:rsidRPr="00AF3456" w:rsidRDefault="00743739" w:rsidP="00743739">
    <w:pPr>
      <w:pStyle w:val="Footer"/>
      <w:jc w:val="right"/>
    </w:pPr>
    <w:r>
      <w:rPr>
        <w:rFonts w:hint="eastAsia"/>
      </w:rPr>
      <w:t>XXXX</w:t>
    </w:r>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A77D54" w14:textId="77777777" w:rsidR="00334F06" w:rsidRDefault="00334F06" w:rsidP="00D720CF">
      <w:r>
        <w:separator/>
      </w:r>
    </w:p>
  </w:footnote>
  <w:footnote w:type="continuationSeparator" w:id="0">
    <w:p w14:paraId="1D63427E" w14:textId="77777777" w:rsidR="00334F06" w:rsidRDefault="00334F06" w:rsidP="00D720CF">
      <w:r>
        <w:continuationSeparator/>
      </w:r>
    </w:p>
  </w:footnote>
  <w:footnote w:type="continuationNotice" w:id="1">
    <w:p w14:paraId="3E2E1DBC" w14:textId="77777777" w:rsidR="00334F06" w:rsidRDefault="00334F0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FFEEB7" w14:textId="5783703B" w:rsidR="00CE223C" w:rsidRDefault="00CE223C" w:rsidP="00622A9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076E37" w:rsidRDefault="007C32DE" w:rsidP="00860594">
          <w:pPr>
            <w:pStyle w:val="Header"/>
            <w:ind w:left="-105"/>
            <w:rPr>
              <w:sz w:val="20"/>
              <w:szCs w:val="20"/>
            </w:rPr>
          </w:pPr>
        </w:p>
      </w:tc>
      <w:tc>
        <w:tcPr>
          <w:tcW w:w="5043" w:type="dxa"/>
          <w:tcBorders>
            <w:top w:val="nil"/>
            <w:left w:val="nil"/>
            <w:bottom w:val="nil"/>
            <w:right w:val="nil"/>
          </w:tcBorders>
          <w:shd w:val="clear" w:color="auto" w:fill="auto"/>
        </w:tcPr>
        <w:p w14:paraId="6AECC9BD" w14:textId="77777777" w:rsidR="007C32DE" w:rsidRPr="00076E37" w:rsidRDefault="007C32DE" w:rsidP="00BE604D">
          <w:pPr>
            <w:pStyle w:val="Header"/>
            <w:jc w:val="right"/>
            <w:rPr>
              <w:sz w:val="20"/>
              <w:szCs w:val="20"/>
            </w:rPr>
          </w:pPr>
          <w:r>
            <w:rPr>
              <w:rFonts w:hint="eastAsia"/>
              <w:sz w:val="20"/>
            </w:rPr>
            <w:t>美国住房与城市发展部</w:t>
          </w:r>
        </w:p>
        <w:p w14:paraId="19043E17" w14:textId="77777777" w:rsidR="007C32DE" w:rsidRPr="00076E37" w:rsidRDefault="007C32DE" w:rsidP="00BE604D">
          <w:pPr>
            <w:pStyle w:val="Header"/>
            <w:jc w:val="right"/>
            <w:rPr>
              <w:sz w:val="20"/>
              <w:szCs w:val="20"/>
            </w:rPr>
          </w:pPr>
          <w:r>
            <w:rPr>
              <w:rFonts w:hint="eastAsia"/>
              <w:sz w:val="20"/>
            </w:rPr>
            <w:t>OMB</w:t>
          </w:r>
          <w:r>
            <w:rPr>
              <w:rFonts w:hint="eastAsia"/>
              <w:sz w:val="20"/>
            </w:rPr>
            <w:t>批准号：</w:t>
          </w:r>
          <w:r>
            <w:rPr>
              <w:rFonts w:hint="eastAsia"/>
              <w:sz w:val="20"/>
            </w:rPr>
            <w:t>2577-0286</w:t>
          </w:r>
        </w:p>
        <w:p w14:paraId="52CEB785" w14:textId="77777777" w:rsidR="007C32DE" w:rsidRPr="00076E37" w:rsidRDefault="007C32DE" w:rsidP="00BE604D">
          <w:pPr>
            <w:pStyle w:val="Header"/>
            <w:jc w:val="right"/>
            <w:rPr>
              <w:sz w:val="20"/>
              <w:szCs w:val="20"/>
            </w:rPr>
          </w:pPr>
          <w:r>
            <w:rPr>
              <w:rFonts w:hint="eastAsia"/>
              <w:sz w:val="20"/>
            </w:rPr>
            <w:t>失效日期：</w:t>
          </w:r>
          <w:r>
            <w:rPr>
              <w:rFonts w:hint="eastAsia"/>
              <w:sz w:val="20"/>
            </w:rPr>
            <w:t>XXXX</w:t>
          </w:r>
        </w:p>
      </w:tc>
    </w:tr>
  </w:tbl>
  <w:p w14:paraId="3883D82B" w14:textId="77777777" w:rsidR="002936F1" w:rsidRDefault="002936F1" w:rsidP="004732EE"/>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076E37" w:rsidRDefault="00F923CA" w:rsidP="00BE604D">
          <w:pPr>
            <w:pStyle w:val="Header"/>
            <w:jc w:val="right"/>
            <w:rPr>
              <w:sz w:val="20"/>
              <w:szCs w:val="20"/>
            </w:rPr>
          </w:pPr>
          <w:r>
            <w:rPr>
              <w:rFonts w:hint="eastAsia"/>
              <w:sz w:val="20"/>
            </w:rPr>
            <w:t>美国住房与城市发展部</w:t>
          </w:r>
        </w:p>
        <w:p w14:paraId="7C5B0485" w14:textId="67EFADDC" w:rsidR="00BE604D" w:rsidRPr="00076E37" w:rsidRDefault="00076E37" w:rsidP="00BE604D">
          <w:pPr>
            <w:pStyle w:val="Header"/>
            <w:jc w:val="right"/>
            <w:rPr>
              <w:sz w:val="20"/>
              <w:szCs w:val="20"/>
            </w:rPr>
          </w:pPr>
          <w:r>
            <w:rPr>
              <w:rFonts w:hint="eastAsia"/>
              <w:sz w:val="20"/>
            </w:rPr>
            <w:t>OMB</w:t>
          </w:r>
          <w:r>
            <w:rPr>
              <w:rFonts w:hint="eastAsia"/>
              <w:sz w:val="20"/>
            </w:rPr>
            <w:t>批准号：</w:t>
          </w:r>
          <w:r>
            <w:rPr>
              <w:rFonts w:hint="eastAsia"/>
              <w:sz w:val="20"/>
            </w:rPr>
            <w:t>2577-0286</w:t>
          </w:r>
        </w:p>
        <w:p w14:paraId="5D8605EE" w14:textId="450D4B37" w:rsidR="00BE604D" w:rsidRPr="00076E37" w:rsidRDefault="00076E37" w:rsidP="00BE604D">
          <w:pPr>
            <w:pStyle w:val="Header"/>
            <w:jc w:val="right"/>
            <w:rPr>
              <w:sz w:val="20"/>
              <w:szCs w:val="20"/>
            </w:rPr>
          </w:pPr>
          <w:r>
            <w:rPr>
              <w:rFonts w:hint="eastAsia"/>
              <w:sz w:val="20"/>
            </w:rPr>
            <w:t>失效日期：</w:t>
          </w:r>
          <w:r>
            <w:rPr>
              <w:rFonts w:hint="eastAsia"/>
              <w:sz w:val="20"/>
            </w:rPr>
            <w:t>XXXX</w:t>
          </w:r>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4B263C0">
      <w:start w:val="1"/>
      <w:numFmt w:val="decimal"/>
      <w:lvlText w:val="%1."/>
      <w:lvlJc w:val="left"/>
      <w:pPr>
        <w:ind w:left="360" w:hanging="360"/>
      </w:pPr>
      <w:rPr>
        <w:rFonts w:ascii="Times New Roman" w:hAnsi="Times New Roman" w:cs="Times New Roman" w:hint="default"/>
        <w:b/>
        <w:bCs/>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activeWritingStyle w:appName="MSWord" w:lang="en-US" w:vendorID="64" w:dllVersion="0" w:nlCheck="1" w:checkStyle="0"/>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07B1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590"/>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2E8"/>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51A"/>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834"/>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E6B"/>
    <w:rsid w:val="00501198"/>
    <w:rsid w:val="00501498"/>
    <w:rsid w:val="00501945"/>
    <w:rsid w:val="00501B34"/>
    <w:rsid w:val="00501D30"/>
    <w:rsid w:val="00501F81"/>
    <w:rsid w:val="005022DF"/>
    <w:rsid w:val="0050234B"/>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94B"/>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CA3"/>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2B9A"/>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27A"/>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3D4C"/>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189"/>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112F"/>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79FBFED"/>
  <w15:docId w15:val="{8DA5AE0E-9648-4C21-840D-108F7EF642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zh-CN"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SimSun"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SimSun" w:hAnsi="Courier" w:cs="Times New Roman"/>
      <w:b/>
      <w:bCs/>
      <w:sz w:val="24"/>
      <w:szCs w:val="24"/>
    </w:rPr>
  </w:style>
  <w:style w:type="character" w:customStyle="1" w:styleId="Heading1Char">
    <w:name w:val="Heading 1 Char"/>
    <w:basedOn w:val="DefaultParagraphFont"/>
    <w:link w:val="Heading1"/>
    <w:rsid w:val="00D720CF"/>
    <w:rPr>
      <w:rFonts w:ascii="Courier" w:eastAsia="SimSun" w:hAnsi="Courier" w:cs="Times New Roman"/>
      <w:b/>
      <w:sz w:val="20"/>
      <w:szCs w:val="24"/>
    </w:rPr>
  </w:style>
  <w:style w:type="character" w:customStyle="1" w:styleId="Heading2Char">
    <w:name w:val="Heading 2 Char"/>
    <w:basedOn w:val="DefaultParagraphFont"/>
    <w:link w:val="Heading2"/>
    <w:rsid w:val="00D720CF"/>
    <w:rPr>
      <w:rFonts w:ascii="Times New Roman" w:eastAsia="SimSun" w:hAnsi="Times New Roman" w:cs="Times New Roman"/>
      <w:b/>
      <w:sz w:val="24"/>
      <w:szCs w:val="24"/>
    </w:rPr>
  </w:style>
  <w:style w:type="character" w:customStyle="1" w:styleId="Heading3Char">
    <w:name w:val="Heading 3 Char"/>
    <w:basedOn w:val="DefaultParagraphFont"/>
    <w:link w:val="Heading3"/>
    <w:rsid w:val="00D720CF"/>
    <w:rPr>
      <w:rFonts w:ascii="Arial" w:eastAsia="SimSun" w:hAnsi="Arial" w:cs="Arial"/>
      <w:b/>
      <w:bCs/>
      <w:sz w:val="26"/>
      <w:szCs w:val="26"/>
    </w:rPr>
  </w:style>
  <w:style w:type="character" w:customStyle="1" w:styleId="Heading4Char">
    <w:name w:val="Heading 4 Char"/>
    <w:basedOn w:val="DefaultParagraphFont"/>
    <w:link w:val="Heading4"/>
    <w:rsid w:val="00D720CF"/>
    <w:rPr>
      <w:rFonts w:ascii="Times New Roman" w:eastAsia="SimSun"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SimSun"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SimSun"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SimSun"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SimSun"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SimSun"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SimSun"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SimSun"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SimSun"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SimSun"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SimSu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SimSun" w:hAnsi="Times New Roman" w:cs="Times New Roman"/>
      <w:b/>
      <w:bCs/>
      <w:sz w:val="20"/>
      <w:szCs w:val="20"/>
    </w:rPr>
  </w:style>
  <w:style w:type="paragraph" w:styleId="NoSpacing">
    <w:name w:val="No Spacing"/>
    <w:uiPriority w:val="1"/>
    <w:qFormat/>
    <w:rsid w:val="007C32DE"/>
    <w:pPr>
      <w:spacing w:after="0" w:line="240" w:lineRule="auto"/>
    </w:pPr>
    <w:rPr>
      <w:rFonts w:ascii="Calibri" w:eastAsia="SimSun"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SimSun"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eastAsia="SimSun"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SimSun"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SimSun"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eastAsia="SimSun"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eastAsia="SimSun"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header" Target="head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SimSun"/>
        <a:cs typeface=""/>
      </a:majorFont>
      <a:minorFont>
        <a:latin typeface="Calibri"/>
        <a:ea typeface="SimSun"/>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2.xml><?xml version="1.0" encoding="utf-8"?>
<ds:datastoreItem xmlns:ds="http://schemas.openxmlformats.org/officeDocument/2006/customXml" ds:itemID="{32248826-171A-48BA-A7AF-3229F0D5B8B2}">
  <ds:schemaRefs>
    <ds:schemaRef ds:uri="http://schemas.microsoft.com/sharepoint/v3/contenttype/forms"/>
  </ds:schemaRefs>
</ds:datastoreItem>
</file>

<file path=customXml/itemProps3.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4.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5.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6.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7.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1</TotalTime>
  <Pages>3</Pages>
  <Words>624</Words>
  <Characters>3557</Characters>
  <Application>Microsoft Office Word</Application>
  <DocSecurity>0</DocSecurity>
  <Lines>29</Lines>
  <Paragraphs>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4173</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James Ward</cp:lastModifiedBy>
  <cp:revision>4</cp:revision>
  <dcterms:created xsi:type="dcterms:W3CDTF">2025-02-18T21:06:00Z</dcterms:created>
  <dcterms:modified xsi:type="dcterms:W3CDTF">2025-06-18T13:21:00Z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