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9" y="1"/>
            <a:ext cx="3011699" cy="463408"/>
          </a:xfrm>
          <a:prstGeom prst="rect">
            <a:avLst/>
          </a:prstGeom>
        </p:spPr>
        <p:txBody>
          <a:bodyPr vert="horz" lIns="92492" tIns="46246" rIns="92492" bIns="46246" rtlCol="0"/>
          <a:lstStyle>
            <a:lvl1pPr algn="r">
              <a:defRPr sz="1200"/>
            </a:lvl1pPr>
          </a:lstStyle>
          <a:p>
            <a:fld id="{83ECDD66-AEEF-4D1D-B0C3-52E0C92D5752}" type="datetimeFigureOut">
              <a:rPr lang="en-US" smtClean="0"/>
              <a:t>6/9/2021</a:t>
            </a:fld>
            <a:endParaRPr lang="en-US"/>
          </a:p>
        </p:txBody>
      </p:sp>
      <p:sp>
        <p:nvSpPr>
          <p:cNvPr id="4" name="Slide Image Placeholder 3"/>
          <p:cNvSpPr>
            <a:spLocks noGrp="1" noRot="1" noChangeAspect="1"/>
          </p:cNvSpPr>
          <p:nvPr>
            <p:ph type="sldImg" idx="2"/>
          </p:nvPr>
        </p:nvSpPr>
        <p:spPr>
          <a:xfrm>
            <a:off x="704850" y="1154113"/>
            <a:ext cx="55403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3"/>
            <a:ext cx="5560060" cy="3636705"/>
          </a:xfrm>
          <a:prstGeom prst="rect">
            <a:avLst/>
          </a:prstGeom>
        </p:spPr>
        <p:txBody>
          <a:bodyPr vert="horz" lIns="92492" tIns="46246" rIns="92492" bIns="46246"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71"/>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671"/>
            <a:ext cx="3011699" cy="463407"/>
          </a:xfrm>
          <a:prstGeom prst="rect">
            <a:avLst/>
          </a:prstGeom>
        </p:spPr>
        <p:txBody>
          <a:bodyPr vert="horz" lIns="92492" tIns="46246" rIns="92492" bIns="46246" rtlCol="0" anchor="b"/>
          <a:lstStyle>
            <a:lvl1pPr algn="r">
              <a:defRPr sz="1200"/>
            </a:lvl1pPr>
          </a:lstStyle>
          <a:p>
            <a:fld id="{CD333600-9A83-4635-B0E8-E3907FBC6DBA}" type="slidenum">
              <a:rPr lang="en-US" smtClean="0"/>
              <a:t>‹#›</a:t>
            </a:fld>
            <a:endParaRPr lang="en-US"/>
          </a:p>
        </p:txBody>
      </p:sp>
    </p:spTree>
    <p:extLst>
      <p:ext uri="{BB962C8B-B14F-4D97-AF65-F5344CB8AC3E}">
        <p14:creationId xmlns:p14="http://schemas.microsoft.com/office/powerpoint/2010/main" val="3591817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A27470-56A1-4466-8AD6-F870CAF2C6B3}"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203135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27470-56A1-4466-8AD6-F870CAF2C6B3}"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2781778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27470-56A1-4466-8AD6-F870CAF2C6B3}"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1177006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27470-56A1-4466-8AD6-F870CAF2C6B3}"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104895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A27470-56A1-4466-8AD6-F870CAF2C6B3}"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115492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A27470-56A1-4466-8AD6-F870CAF2C6B3}"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3089124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A27470-56A1-4466-8AD6-F870CAF2C6B3}" type="datetimeFigureOut">
              <a:rPr lang="en-US" smtClean="0"/>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288328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A27470-56A1-4466-8AD6-F870CAF2C6B3}" type="datetimeFigureOut">
              <a:rPr lang="en-US" smtClean="0"/>
              <a:t>6/9/2021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869715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27470-56A1-4466-8AD6-F870CAF2C6B3}" type="datetimeFigureOut">
              <a:rPr lang="en-US" smtClean="0"/>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899226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A27470-56A1-4466-8AD6-F870CAF2C6B3}"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1589446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A27470-56A1-4466-8AD6-F870CAF2C6B3}"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EA2B4-0959-41CC-8A91-83F8347B12EF}" type="slidenum">
              <a:rPr lang="en-US" smtClean="0"/>
              <a:t>‹#›</a:t>
            </a:fld>
            <a:endParaRPr lang="en-US"/>
          </a:p>
        </p:txBody>
      </p:sp>
    </p:spTree>
    <p:extLst>
      <p:ext uri="{BB962C8B-B14F-4D97-AF65-F5344CB8AC3E}">
        <p14:creationId xmlns:p14="http://schemas.microsoft.com/office/powerpoint/2010/main" val="748882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27470-56A1-4466-8AD6-F870CAF2C6B3}" type="datetimeFigureOut">
              <a:rPr lang="en-US" smtClean="0"/>
              <a:t>6/9/2021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EA2B4-0959-41CC-8A91-83F8347B12EF}" type="slidenum">
              <a:rPr lang="en-US" smtClean="0"/>
              <a:t>‹#›</a:t>
            </a:fld>
            <a:endParaRPr lang="en-US"/>
          </a:p>
        </p:txBody>
      </p:sp>
    </p:spTree>
    <p:extLst>
      <p:ext uri="{BB962C8B-B14F-4D97-AF65-F5344CB8AC3E}">
        <p14:creationId xmlns:p14="http://schemas.microsoft.com/office/powerpoint/2010/main" val="3557022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5332"/>
          </a:xfrm>
        </p:spPr>
        <p:txBody>
          <a:bodyPr>
            <a:noAutofit/>
          </a:bodyPr>
          <a:lstStyle/>
          <a:p>
            <a:pPr algn="ctr"/>
            <a:r>
              <a:rPr lang="en-US" sz="4000" b="1" dirty="0" smtClean="0"/>
              <a:t>This Property Has A RUC That </a:t>
            </a:r>
            <a:br>
              <a:rPr lang="en-US" sz="4000" b="1" dirty="0" smtClean="0"/>
            </a:br>
            <a:r>
              <a:rPr lang="en-US" sz="4000" b="1" dirty="0" smtClean="0"/>
              <a:t>Protects Current Tenants</a:t>
            </a:r>
            <a:endParaRPr lang="en-US" sz="4000" b="1" dirty="0"/>
          </a:p>
        </p:txBody>
      </p:sp>
      <p:sp>
        <p:nvSpPr>
          <p:cNvPr id="4" name="Content Placeholder 3"/>
          <p:cNvSpPr>
            <a:spLocks noGrp="1"/>
          </p:cNvSpPr>
          <p:nvPr>
            <p:ph idx="1"/>
          </p:nvPr>
        </p:nvSpPr>
        <p:spPr/>
        <p:txBody>
          <a:bodyPr>
            <a:normAutofit fontScale="85000" lnSpcReduction="20000"/>
          </a:bodyPr>
          <a:lstStyle/>
          <a:p>
            <a:r>
              <a:rPr lang="en-US" sz="3000" dirty="0" smtClean="0"/>
              <a:t>USDA is allowing the owner to pay off the USDA loan early. The Owner will sign an agreement, called a Restrictive Use Covenant or RUC</a:t>
            </a:r>
            <a:r>
              <a:rPr lang="en-US" sz="3000" dirty="0"/>
              <a:t>,</a:t>
            </a:r>
            <a:r>
              <a:rPr lang="en-US" sz="3000" dirty="0" smtClean="0"/>
              <a:t> that </a:t>
            </a:r>
            <a:r>
              <a:rPr lang="en-US" sz="3000" b="1" i="1" dirty="0" smtClean="0"/>
              <a:t>protects all tenants living in the property at the time it was prepaid for as long as they live there</a:t>
            </a:r>
            <a:r>
              <a:rPr lang="en-US" sz="3000" dirty="0" smtClean="0"/>
              <a:t>.</a:t>
            </a:r>
          </a:p>
          <a:p>
            <a:pPr lvl="0"/>
            <a:r>
              <a:rPr lang="en-US" sz="3000" dirty="0">
                <a:solidFill>
                  <a:prstClr val="black"/>
                </a:solidFill>
              </a:rPr>
              <a:t>For those tenants, rent, rental conditions and many rules stay the same as if the property were still USDA housing</a:t>
            </a:r>
            <a:r>
              <a:rPr lang="en-US" sz="3000" dirty="0" smtClean="0">
                <a:solidFill>
                  <a:prstClr val="black"/>
                </a:solidFill>
              </a:rPr>
              <a:t>.</a:t>
            </a:r>
            <a:endParaRPr lang="en-US" sz="3000" dirty="0" smtClean="0"/>
          </a:p>
          <a:p>
            <a:r>
              <a:rPr lang="en-US" sz="3000" i="1" dirty="0" smtClean="0"/>
              <a:t>Tenants who got Rental Assistance before prepayment will continue to pay </a:t>
            </a:r>
            <a:r>
              <a:rPr lang="en-US" sz="3000" dirty="0" smtClean="0"/>
              <a:t>30% of their household income for rent. If they got a utility allowance before prepayment, they still will.  </a:t>
            </a:r>
          </a:p>
          <a:p>
            <a:r>
              <a:rPr lang="en-US" sz="3000" i="1" dirty="0" smtClean="0"/>
              <a:t>For tenants not getting rental assistance before prepayment</a:t>
            </a:r>
            <a:r>
              <a:rPr lang="en-US" sz="3000" dirty="0" smtClean="0"/>
              <a:t>, rent after prepayment will be the higher of 30% of household income or the basic rent at time of prepayment. Rent may go up if the increase is based on increased costs not related to prepayment.</a:t>
            </a:r>
          </a:p>
          <a:p>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2589125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The RUC Provides USDA-type Protections</a:t>
            </a:r>
            <a:endParaRPr lang="en-US" sz="4000" b="1" dirty="0"/>
          </a:p>
        </p:txBody>
      </p:sp>
      <p:sp>
        <p:nvSpPr>
          <p:cNvPr id="3" name="Content Placeholder 2"/>
          <p:cNvSpPr>
            <a:spLocks noGrp="1"/>
          </p:cNvSpPr>
          <p:nvPr>
            <p:ph idx="1"/>
          </p:nvPr>
        </p:nvSpPr>
        <p:spPr>
          <a:xfrm>
            <a:off x="838200" y="1510847"/>
            <a:ext cx="10515600" cy="5210628"/>
          </a:xfrm>
        </p:spPr>
        <p:txBody>
          <a:bodyPr>
            <a:normAutofit lnSpcReduction="10000"/>
          </a:bodyPr>
          <a:lstStyle/>
          <a:p>
            <a:pPr marL="0" indent="0">
              <a:buNone/>
            </a:pPr>
            <a:r>
              <a:rPr lang="en-US" sz="3000" dirty="0" smtClean="0"/>
              <a:t>The RUC provides other protection that continue after prepayment </a:t>
            </a:r>
            <a:r>
              <a:rPr lang="en-US" sz="3000" b="1" i="1" dirty="0" smtClean="0"/>
              <a:t>for tenants who lived in the property at time of prepayment</a:t>
            </a:r>
            <a:r>
              <a:rPr lang="en-US" sz="3000" dirty="0" smtClean="0"/>
              <a:t>. These continue even if the property is sold to another owner. </a:t>
            </a:r>
            <a:r>
              <a:rPr lang="en-US" dirty="0" smtClean="0"/>
              <a:t>These tenants</a:t>
            </a:r>
          </a:p>
          <a:p>
            <a:pPr lvl="1"/>
            <a:r>
              <a:rPr lang="en-US" sz="2800" dirty="0" smtClean="0"/>
              <a:t>cannot be evicted without good cause, as in USDA rentals. Good cause includes failure to pay rent, repeated late rent payment, or material lease violation.  Before evicting, the Owner must give them a chance to cure the violation</a:t>
            </a:r>
            <a:endParaRPr lang="en-US" sz="2800" dirty="0"/>
          </a:p>
          <a:p>
            <a:pPr lvl="1"/>
            <a:r>
              <a:rPr lang="en-US" sz="2800" dirty="0" smtClean="0"/>
              <a:t>Their late fees for rent is limited to $10 or 5 percent of rent, when the payment is more than 10 days late</a:t>
            </a:r>
          </a:p>
          <a:p>
            <a:pPr lvl="1"/>
            <a:r>
              <a:rPr lang="en-US" sz="2800" dirty="0" smtClean="0"/>
              <a:t>They can appeal </a:t>
            </a:r>
            <a:r>
              <a:rPr lang="en-US" sz="2800" dirty="0"/>
              <a:t>O</a:t>
            </a:r>
            <a:r>
              <a:rPr lang="en-US" sz="2800" dirty="0" smtClean="0"/>
              <a:t>wner decisions using the USDA tenant grievance/appeals process. The Owner has to give tenants a copy of the grievance process. (But the grievance process is not available in eviction cases.)</a:t>
            </a:r>
          </a:p>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578362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Other RUC Rights </a:t>
            </a:r>
            <a:r>
              <a:rPr lang="en-US" sz="4000" b="1" dirty="0"/>
              <a:t>F</a:t>
            </a:r>
            <a:r>
              <a:rPr lang="en-US" sz="4000" b="1" dirty="0" smtClean="0"/>
              <a:t>or </a:t>
            </a:r>
            <a:r>
              <a:rPr lang="en-US" sz="4000" b="1" dirty="0"/>
              <a:t>E</a:t>
            </a:r>
            <a:r>
              <a:rPr lang="en-US" sz="4000" b="1" dirty="0" smtClean="0"/>
              <a:t>xisting </a:t>
            </a:r>
            <a:r>
              <a:rPr lang="en-US" sz="4000" b="1" dirty="0"/>
              <a:t>T</a:t>
            </a:r>
            <a:r>
              <a:rPr lang="en-US" sz="4000" b="1" dirty="0" smtClean="0"/>
              <a:t>enants</a:t>
            </a:r>
            <a:endParaRPr lang="en-US" sz="4000" b="1" dirty="0"/>
          </a:p>
        </p:txBody>
      </p:sp>
      <p:sp>
        <p:nvSpPr>
          <p:cNvPr id="3" name="Content Placeholder 2"/>
          <p:cNvSpPr>
            <a:spLocks noGrp="1"/>
          </p:cNvSpPr>
          <p:nvPr>
            <p:ph idx="1"/>
          </p:nvPr>
        </p:nvSpPr>
        <p:spPr/>
        <p:txBody>
          <a:bodyPr>
            <a:normAutofit fontScale="92500" lnSpcReduction="10000"/>
          </a:bodyPr>
          <a:lstStyle/>
          <a:p>
            <a:r>
              <a:rPr lang="en-US" dirty="0" smtClean="0"/>
              <a:t>The Owner must accept a RD voucher or a Section 8 voucher if tenants wish to use one to help pay their rent. </a:t>
            </a:r>
          </a:p>
          <a:p>
            <a:pPr marL="0" indent="0">
              <a:buNone/>
            </a:pPr>
            <a:endParaRPr lang="en-US" dirty="0" smtClean="0"/>
          </a:p>
          <a:p>
            <a:r>
              <a:rPr lang="en-US" dirty="0" smtClean="0"/>
              <a:t>The tenant may not be required to pay utilities or other charges they were not required to pay when the property was in the RD program.</a:t>
            </a:r>
          </a:p>
          <a:p>
            <a:pPr marL="0" indent="0">
              <a:buNone/>
            </a:pPr>
            <a:endParaRPr lang="en-US" dirty="0" smtClean="0"/>
          </a:p>
          <a:p>
            <a:pPr lvl="0"/>
            <a:r>
              <a:rPr lang="en-US" dirty="0">
                <a:solidFill>
                  <a:prstClr val="black"/>
                </a:solidFill>
              </a:rPr>
              <a:t>USDA may enforce these tenant rights</a:t>
            </a:r>
            <a:r>
              <a:rPr lang="en-US" dirty="0" smtClean="0">
                <a:solidFill>
                  <a:prstClr val="black"/>
                </a:solidFill>
              </a:rPr>
              <a:t>.</a:t>
            </a:r>
          </a:p>
          <a:p>
            <a:pPr marL="0" lvl="0" indent="0">
              <a:buNone/>
            </a:pPr>
            <a:endParaRPr lang="en-US" dirty="0">
              <a:solidFill>
                <a:prstClr val="black"/>
              </a:solidFill>
            </a:endParaRPr>
          </a:p>
          <a:p>
            <a:r>
              <a:rPr lang="en-US" dirty="0" smtClean="0"/>
              <a:t>The tenants living in the property at time of prepayment can enforce these tenant rights in court. This includes raising the RUC rights as a defense to an eviction.</a:t>
            </a:r>
          </a:p>
          <a:p>
            <a:endParaRPr lang="en-US" dirty="0" smtClean="0"/>
          </a:p>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79226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What are a Tenant’s Options In RUC Property</a:t>
            </a:r>
            <a:br>
              <a:rPr lang="en-US" sz="4000" b="1" dirty="0" smtClean="0"/>
            </a:br>
            <a:r>
              <a:rPr lang="en-US" sz="4000" b="1" dirty="0" smtClean="0"/>
              <a:t> When An Owner Prepays?</a:t>
            </a:r>
            <a:endParaRPr lang="en-US" sz="4000" b="1" dirty="0"/>
          </a:p>
        </p:txBody>
      </p:sp>
      <p:sp>
        <p:nvSpPr>
          <p:cNvPr id="3" name="Content Placeholder 2"/>
          <p:cNvSpPr>
            <a:spLocks noGrp="1"/>
          </p:cNvSpPr>
          <p:nvPr>
            <p:ph idx="1"/>
          </p:nvPr>
        </p:nvSpPr>
        <p:spPr/>
        <p:txBody>
          <a:bodyPr>
            <a:normAutofit fontScale="85000" lnSpcReduction="10000"/>
          </a:bodyPr>
          <a:lstStyle/>
          <a:p>
            <a:pPr marL="0" indent="0">
              <a:buNone/>
            </a:pPr>
            <a:r>
              <a:rPr lang="en-US" sz="3000" b="1" i="1" dirty="0" smtClean="0"/>
              <a:t>You May Stay </a:t>
            </a:r>
            <a:r>
              <a:rPr lang="en-US" sz="3000" b="1" i="1" dirty="0"/>
              <a:t>I</a:t>
            </a:r>
            <a:r>
              <a:rPr lang="en-US" sz="3000" b="1" i="1" dirty="0" smtClean="0"/>
              <a:t>n </a:t>
            </a:r>
            <a:r>
              <a:rPr lang="en-US" sz="3000" b="1" i="1" dirty="0"/>
              <a:t>C</a:t>
            </a:r>
            <a:r>
              <a:rPr lang="en-US" sz="3000" b="1" i="1" dirty="0" smtClean="0"/>
              <a:t>urrent </a:t>
            </a:r>
            <a:r>
              <a:rPr lang="en-US" sz="3000" b="1" i="1" dirty="0"/>
              <a:t>R</a:t>
            </a:r>
            <a:r>
              <a:rPr lang="en-US" sz="3000" b="1" i="1" dirty="0" smtClean="0"/>
              <a:t>esidence</a:t>
            </a:r>
            <a:endParaRPr lang="en-US" sz="3000" b="1" dirty="0"/>
          </a:p>
          <a:p>
            <a:r>
              <a:rPr lang="en-US" dirty="0" smtClean="0"/>
              <a:t>As you decide whether to move or stay, you should be aware that the RUC limits rent increases at your current property and gives you the right to lease renewals.  Other unsubsidized properties usually don’t have rent limits, and the owner may decide to stop renting to you at the end of the lease.</a:t>
            </a:r>
          </a:p>
          <a:p>
            <a:r>
              <a:rPr lang="en-US" dirty="0" smtClean="0"/>
              <a:t>You may remain at the property under your current lease until it expires, then sign a new lease</a:t>
            </a:r>
            <a:r>
              <a:rPr lang="en-US" dirty="0"/>
              <a:t> </a:t>
            </a:r>
            <a:r>
              <a:rPr lang="en-US" dirty="0" smtClean="0"/>
              <a:t>with a Lease Addendum that sets out your rights under the RUC.  </a:t>
            </a:r>
            <a:r>
              <a:rPr lang="en-US" sz="2800" dirty="0" smtClean="0"/>
              <a:t>You also  may choose to apply for a RD Voucher and sign a lease provision for that. If you get a voucher and decide to move later, you can take the voucher with you.</a:t>
            </a:r>
          </a:p>
          <a:p>
            <a:r>
              <a:rPr lang="en-US" dirty="0" smtClean="0"/>
              <a:t>With the Owner’s agreement, you may terminate your current lease, apply for a RD voucher, and sign a new lease with a RUC Lease Addendum and provisions for the RD Voucher.</a:t>
            </a:r>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5991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What are a Tenant’s Options In RUC Property </a:t>
            </a:r>
            <a:br>
              <a:rPr lang="en-US" sz="4000" b="1" dirty="0" smtClean="0"/>
            </a:br>
            <a:r>
              <a:rPr lang="en-US" sz="4000" b="1" dirty="0" smtClean="0"/>
              <a:t>When An Owner Prepays?</a:t>
            </a:r>
            <a:endParaRPr lang="en-US" sz="4000" b="1" dirty="0"/>
          </a:p>
        </p:txBody>
      </p:sp>
      <p:sp>
        <p:nvSpPr>
          <p:cNvPr id="3" name="Content Placeholder 2"/>
          <p:cNvSpPr>
            <a:spLocks noGrp="1"/>
          </p:cNvSpPr>
          <p:nvPr>
            <p:ph idx="1"/>
          </p:nvPr>
        </p:nvSpPr>
        <p:spPr/>
        <p:txBody>
          <a:bodyPr>
            <a:normAutofit fontScale="77500" lnSpcReduction="20000"/>
          </a:bodyPr>
          <a:lstStyle/>
          <a:p>
            <a:pPr marL="0" indent="0">
              <a:buNone/>
            </a:pPr>
            <a:r>
              <a:rPr lang="en-US" sz="3300" b="1" i="1" dirty="0"/>
              <a:t>You May </a:t>
            </a:r>
            <a:r>
              <a:rPr lang="en-US" sz="3300" b="1" i="1" dirty="0" smtClean="0"/>
              <a:t>Move to Another Rental</a:t>
            </a:r>
            <a:endParaRPr lang="en-US" sz="3300" b="1" dirty="0"/>
          </a:p>
          <a:p>
            <a:r>
              <a:rPr lang="en-US" dirty="0" smtClean="0"/>
              <a:t>Find a subsidized rental such as  Low Income Tax Credit or Section 8 OR</a:t>
            </a:r>
          </a:p>
          <a:p>
            <a:r>
              <a:rPr lang="en-US" dirty="0" smtClean="0"/>
              <a:t>Use RD Voucher and find a private rental. Be aware that rent at unsubsidized rentals generally increases over time, without a cap based on your income.</a:t>
            </a:r>
          </a:p>
          <a:p>
            <a:pPr lvl="1">
              <a:buFont typeface="Courier New" panose="02070309020205020404" pitchFamily="49" charset="0"/>
              <a:buChar char="o"/>
            </a:pPr>
            <a:r>
              <a:rPr lang="en-US" sz="2800" dirty="0" smtClean="0"/>
              <a:t>Landlord must be willing to accept the voucher</a:t>
            </a:r>
          </a:p>
          <a:p>
            <a:pPr lvl="1">
              <a:buFont typeface="Courier New" panose="02070309020205020404" pitchFamily="49" charset="0"/>
              <a:buChar char="o"/>
            </a:pPr>
            <a:r>
              <a:rPr lang="en-US" sz="2800" dirty="0" smtClean="0"/>
              <a:t>You must find new rental within 60 days of receipt of the voucher. You can request a 60 day extension.</a:t>
            </a:r>
          </a:p>
          <a:p>
            <a:pPr lvl="1">
              <a:buFont typeface="Courier New" panose="02070309020205020404" pitchFamily="49" charset="0"/>
              <a:buChar char="o"/>
            </a:pPr>
            <a:r>
              <a:rPr lang="en-US" sz="2800" dirty="0" smtClean="0"/>
              <a:t>You can use the RD </a:t>
            </a:r>
            <a:r>
              <a:rPr lang="en-US" sz="2800" dirty="0"/>
              <a:t>V</a:t>
            </a:r>
            <a:r>
              <a:rPr lang="en-US" sz="2800" dirty="0" smtClean="0"/>
              <a:t>oucher anywhere in the United States and its territories</a:t>
            </a:r>
          </a:p>
          <a:p>
            <a:pPr lvl="1">
              <a:buFont typeface="Courier New" panose="02070309020205020404" pitchFamily="49" charset="0"/>
              <a:buChar char="o"/>
            </a:pPr>
            <a:r>
              <a:rPr lang="en-US" sz="2800" dirty="0" smtClean="0"/>
              <a:t>A RD Voucher can move with you if you remain eligible and Congress continues to fund  vouchers.</a:t>
            </a:r>
          </a:p>
          <a:p>
            <a:pPr lvl="1">
              <a:buFont typeface="Courier New" panose="02070309020205020404" pitchFamily="49" charset="0"/>
              <a:buChar char="o"/>
            </a:pPr>
            <a:r>
              <a:rPr lang="en-US" sz="2800" dirty="0" smtClean="0"/>
              <a:t>The RD Voucher will never increase above the initial amount approved, even if your rent increases. </a:t>
            </a:r>
            <a:r>
              <a:rPr lang="en-US" sz="2800" dirty="0">
                <a:solidFill>
                  <a:srgbClr val="1F497D"/>
                </a:solidFill>
                <a:latin typeface="Calibri" panose="020F0502020204030204" pitchFamily="34" charset="0"/>
                <a:ea typeface="Calibri" panose="020F0502020204030204" pitchFamily="34" charset="0"/>
              </a:rPr>
              <a:t>You will be responsible for paying any rent increase.</a:t>
            </a:r>
            <a:endParaRPr lang="en-US" sz="2800" dirty="0" smtClean="0"/>
          </a:p>
          <a:p>
            <a:r>
              <a:rPr lang="en-US" dirty="0" smtClean="0"/>
              <a:t>You have 10 months to apply for a voucher.  If you don’t ask for a voucher, you can’t get it later. </a:t>
            </a:r>
            <a:endParaRPr lang="en-US" dirty="0"/>
          </a:p>
        </p:txBody>
      </p:sp>
      <p:sp>
        <p:nvSpPr>
          <p:cNvPr id="5" name="Footer Placeholder 4"/>
          <p:cNvSpPr>
            <a:spLocks noGrp="1"/>
          </p:cNvSpPr>
          <p:nvPr>
            <p:ph type="ftr" sz="quarter" idx="11"/>
          </p:nvPr>
        </p:nvSpPr>
        <p:spPr/>
        <p:txBody>
          <a:bodyPr/>
          <a:lstStyle/>
          <a:p>
            <a:r>
              <a:rPr lang="en-US" smtClean="0"/>
              <a:t>Replace Original Slide 13</a:t>
            </a:r>
            <a:endParaRPr lang="en-US"/>
          </a:p>
        </p:txBody>
      </p:sp>
    </p:spTree>
    <p:extLst>
      <p:ext uri="{BB962C8B-B14F-4D97-AF65-F5344CB8AC3E}">
        <p14:creationId xmlns:p14="http://schemas.microsoft.com/office/powerpoint/2010/main" val="2439240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769</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Courier New</vt:lpstr>
      <vt:lpstr>Office Theme</vt:lpstr>
      <vt:lpstr>This Property Has A RUC That  Protects Current Tenants</vt:lpstr>
      <vt:lpstr>The RUC Provides USDA-type Protections</vt:lpstr>
      <vt:lpstr>Other RUC Rights For Existing Tenants</vt:lpstr>
      <vt:lpstr>What are a Tenant’s Options In RUC Property  When An Owner Prepays?</vt:lpstr>
      <vt:lpstr>What are a Tenant’s Options In RUC Property  When An Owner Prepays?</vt:lpstr>
    </vt:vector>
  </TitlesOfParts>
  <Company>NorthWest Justice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RD Property Will Have a Recorded Agreement that Protects You As an Existing Tenant</dc:title>
  <dc:creator>Kelly Owen</dc:creator>
  <cp:lastModifiedBy>Kelly Owen</cp:lastModifiedBy>
  <cp:revision>36</cp:revision>
  <cp:lastPrinted>2021-06-10T00:21:22Z</cp:lastPrinted>
  <dcterms:created xsi:type="dcterms:W3CDTF">2019-08-29T19:05:54Z</dcterms:created>
  <dcterms:modified xsi:type="dcterms:W3CDTF">2021-06-10T00:22:37Z</dcterms:modified>
</cp:coreProperties>
</file>