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6" r:id="rId2"/>
    <p:sldId id="258" r:id="rId3"/>
    <p:sldId id="259" r:id="rId4"/>
    <p:sldId id="266" r:id="rId5"/>
    <p:sldId id="257" r:id="rId6"/>
    <p:sldId id="263" r:id="rId7"/>
    <p:sldId id="265" r:id="rId8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B050EFB-6C55-4FFC-AB5F-F62F51809B5E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A779E86-4582-4C1E-9DB8-92C6F80D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USDA</a:t>
            </a:r>
            <a:r>
              <a:rPr lang="en-US" baseline="0" dirty="0" smtClean="0"/>
              <a:t> Housing: mostly privately owned built and  operated with USDA subsidies. 50 year loan, prepay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168A2-B387-4C2F-AD3D-3517BE396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9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 Preserving Washington’s USDA RD Affordable Housing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Kelly Owen</a:t>
            </a:r>
          </a:p>
          <a:p>
            <a:r>
              <a:rPr lang="en-US" dirty="0" smtClean="0"/>
              <a:t>Northwest Justice Project      Jan.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54" y="4553712"/>
            <a:ext cx="2857500" cy="13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pc="-100" dirty="0">
                <a:solidFill>
                  <a:srgbClr val="000000"/>
                </a:solidFill>
              </a:rPr>
              <a:t>A Brief Primer on Prepayment of  USDA </a:t>
            </a:r>
            <a:r>
              <a:rPr lang="en-US" sz="4400" spc="-100" dirty="0" smtClean="0">
                <a:solidFill>
                  <a:srgbClr val="000000"/>
                </a:solidFill>
              </a:rPr>
              <a:t/>
            </a:r>
            <a:br>
              <a:rPr lang="en-US" sz="4400" spc="-100" dirty="0" smtClean="0">
                <a:solidFill>
                  <a:srgbClr val="000000"/>
                </a:solidFill>
              </a:rPr>
            </a:br>
            <a:r>
              <a:rPr lang="en-US" sz="4400" spc="-100" dirty="0" smtClean="0">
                <a:solidFill>
                  <a:srgbClr val="000000"/>
                </a:solidFill>
              </a:rPr>
              <a:t>Rural </a:t>
            </a:r>
            <a:r>
              <a:rPr lang="en-US" sz="4400" spc="-100" dirty="0" err="1">
                <a:solidFill>
                  <a:srgbClr val="000000"/>
                </a:solidFill>
              </a:rPr>
              <a:t>Develoment</a:t>
            </a:r>
            <a:r>
              <a:rPr lang="en-US" sz="4400" spc="-100" dirty="0">
                <a:solidFill>
                  <a:srgbClr val="000000"/>
                </a:solidFill>
              </a:rPr>
              <a:t> Loans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548" y="325120"/>
            <a:ext cx="7448972" cy="6299200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5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USDA RD complexes are generally privately owned, built with  long term, very low-interest loans. Owners receive ongoing RD operating subsidies</a:t>
            </a: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Owners can prepay loan and come out of  USDA program if they follow federal laws on prepayment. 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 has 2 choices to prepay: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0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9000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pc="-100" dirty="0">
                <a:solidFill>
                  <a:srgbClr val="000000"/>
                </a:solidFill>
              </a:rPr>
              <a:t>A Brief Primer on Prepayment of  USDA </a:t>
            </a:r>
            <a:r>
              <a:rPr lang="en-US" sz="4000" spc="-100" dirty="0" smtClean="0">
                <a:solidFill>
                  <a:srgbClr val="000000"/>
                </a:solidFill>
              </a:rPr>
              <a:t/>
            </a:r>
            <a:br>
              <a:rPr lang="en-US" sz="4000" spc="-100" dirty="0" smtClean="0">
                <a:solidFill>
                  <a:srgbClr val="000000"/>
                </a:solidFill>
              </a:rPr>
            </a:br>
            <a:r>
              <a:rPr lang="en-US" sz="4000" spc="-100" dirty="0" smtClean="0">
                <a:solidFill>
                  <a:srgbClr val="000000"/>
                </a:solidFill>
              </a:rPr>
              <a:t>Rural </a:t>
            </a:r>
            <a:r>
              <a:rPr lang="en-US" sz="4000" spc="-100" dirty="0" err="1">
                <a:solidFill>
                  <a:srgbClr val="000000"/>
                </a:solidFill>
              </a:rPr>
              <a:t>Develoment</a:t>
            </a:r>
            <a:r>
              <a:rPr lang="en-US" sz="4000" spc="-100" dirty="0">
                <a:solidFill>
                  <a:srgbClr val="000000"/>
                </a:solidFill>
              </a:rPr>
              <a:t> Loans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548" y="325120"/>
            <a:ext cx="7448972" cy="7223544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Owner may market property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for 180 days for nonprofit 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purchase, which would preserve it as RD housing. If no nonprofit makes purchase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offer within 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180 days, property goes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out of USDA program 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no limit on rent increases  or other tenant protections.  8 Washington properties totaling 246 units marketed since 2012 did not receive a purchase offer, so were lost as affordable housing.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Owner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may go out of RD program after signing and recording a 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recorded agreement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meant to protect existing tenants (those living in building at prepayment) from rent increases and eviction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But these agreements have not been effective and do not preserve housing. 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63500"/>
            <a:ext cx="12192000" cy="13716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Washington Lost 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533 </a:t>
            </a:r>
            <a:r>
              <a:rPr lang="en-US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USDA Apartment </a:t>
            </a:r>
            <a:r>
              <a:rPr lang="en-US" sz="3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Units To Prepayment  </a:t>
            </a:r>
            <a:r>
              <a:rPr lang="en-US" sz="3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2012-2019</a:t>
            </a:r>
          </a:p>
        </p:txBody>
      </p:sp>
      <p:pic>
        <p:nvPicPr>
          <p:cNvPr id="5" name="Picture 4" descr="File:USA Washington location map.svg - Wikipedi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r="2651" b="6000"/>
          <a:stretch/>
        </p:blipFill>
        <p:spPr>
          <a:xfrm>
            <a:off x="2708856" y="1407759"/>
            <a:ext cx="7139437" cy="4605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8301" y="1584356"/>
            <a:ext cx="1077362" cy="4526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393D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8244" y="2358791"/>
            <a:ext cx="1285592" cy="516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Island; 2 Bldgs., 64 units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06174" y="2444436"/>
            <a:ext cx="1244412" cy="172379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08244" y="3250922"/>
            <a:ext cx="1285592" cy="516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Kitsap; 3 Bldgs.,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06174" y="3195874"/>
            <a:ext cx="1205715" cy="211159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063146">
            <a:off x="4736734" y="3884630"/>
            <a:ext cx="1237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Pierce;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Bldgs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68 units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20582" y="1552669"/>
            <a:ext cx="1285592" cy="516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 Juan; 1 bldg., 19 units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6174" y="1820157"/>
            <a:ext cx="923014" cy="101489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03061" y="1869834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Skagit; 1 bldg.,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32 units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5509" y="2293649"/>
            <a:ext cx="170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Snohomish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bldgs.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5069" y="1384762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Whatcom 6 bldgs.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103 units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4496" y="4413747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Yakima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bldgs.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units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2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5"/>
    </mc:Choice>
    <mc:Fallback xmlns="">
      <p:transition spd="slow" advTm="254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173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aurelwood</a:t>
            </a:r>
            <a:r>
              <a:rPr lang="en-US" dirty="0" smtClean="0">
                <a:solidFill>
                  <a:schemeClr val="tx1"/>
                </a:solidFill>
              </a:rPr>
              <a:t> Apartments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Gig Harbor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b="3903"/>
          <a:stretch>
            <a:fillRect/>
          </a:stretch>
        </p:blipFill>
        <p:spPr>
          <a:xfrm>
            <a:off x="3435732" y="467615"/>
            <a:ext cx="8115230" cy="5330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60319"/>
            <a:ext cx="3179700" cy="351536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Senior/Disabled Housing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28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Marketed to Nonprofits 180 days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No buyer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Out of USDA program Late 2018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In the words of one </a:t>
            </a:r>
            <a:r>
              <a:rPr lang="en-US" sz="4400" dirty="0" err="1" smtClean="0">
                <a:solidFill>
                  <a:schemeClr val="tx1"/>
                </a:solidFill>
              </a:rPr>
              <a:t>Laurelwood</a:t>
            </a:r>
            <a:r>
              <a:rPr lang="en-US" sz="4400" dirty="0" smtClean="0">
                <a:solidFill>
                  <a:schemeClr val="tx1"/>
                </a:solidFill>
              </a:rPr>
              <a:t> Tenant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365760"/>
            <a:ext cx="7315200" cy="60756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 senior  woman living on Social Security at under 150% of  FPL, s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gets an RD voucher to help pay the rent, but the 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voucher won’t ever increase,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 matter how much 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rent does. </a:t>
            </a:r>
            <a:endParaRPr lang="en-US" sz="2400" dirty="0" smtClean="0"/>
          </a:p>
          <a:p>
            <a:r>
              <a:rPr lang="en-US" sz="2400" dirty="0" smtClean="0"/>
              <a:t>Her rent went up $100 a month  after </a:t>
            </a:r>
            <a:r>
              <a:rPr lang="en-US" sz="2400" dirty="0" err="1" smtClean="0"/>
              <a:t>Laurelwood</a:t>
            </a:r>
            <a:r>
              <a:rPr lang="en-US" sz="2400" dirty="0" smtClean="0"/>
              <a:t>  came out of the USDA RD program in October 2018. </a:t>
            </a:r>
          </a:p>
          <a:p>
            <a:pPr lvl="0">
              <a:buClr>
                <a:srgbClr val="40BAD2"/>
              </a:buClr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I’m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afraid of the rent going up so 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much I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can’t pay </a:t>
            </a:r>
            <a:r>
              <a:rPr lang="en-US" sz="2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it,  so </a:t>
            </a:r>
            <a:r>
              <a:rPr lang="en-US" sz="2400" dirty="0" smtClean="0"/>
              <a:t>I tried to find another </a:t>
            </a:r>
            <a:r>
              <a:rPr lang="en-US" sz="2400" dirty="0"/>
              <a:t> </a:t>
            </a:r>
            <a:r>
              <a:rPr lang="en-US" sz="2400" dirty="0" smtClean="0"/>
              <a:t>USDA building to move into. But the waitlist is four to five years…. The new owner is renting some of the units furnished at $2,200 per month. I’m afraid that’s what they want to do.”</a:t>
            </a:r>
          </a:p>
          <a:p>
            <a:pPr lvl="0">
              <a:buClr>
                <a:srgbClr val="40BAD2"/>
              </a:buClr>
            </a:pPr>
            <a:r>
              <a:rPr lang="en-US" sz="2400" dirty="0" smtClean="0"/>
              <a:t>She reports that a letter from the owner said that half the RD tenants have already moved out due to fears of rent increases.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4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Model for Preservation: Opportunity Council Preserves Friday Harbor  Complex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Harbor View Apartments </a:t>
            </a:r>
          </a:p>
          <a:p>
            <a:r>
              <a:rPr lang="en-US" dirty="0" smtClean="0"/>
              <a:t>Friday Harbor WA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2174240"/>
            <a:ext cx="3475038" cy="370137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Total Units: 	20</a:t>
            </a:r>
          </a:p>
          <a:p>
            <a:r>
              <a:rPr lang="en-US" dirty="0"/>
              <a:t>Units with Subsidy: </a:t>
            </a:r>
            <a:r>
              <a:rPr lang="en-US" dirty="0" smtClean="0"/>
              <a:t>19</a:t>
            </a:r>
            <a:endParaRPr lang="en-US" dirty="0"/>
          </a:p>
          <a:p>
            <a:r>
              <a:rPr lang="en-US" dirty="0"/>
              <a:t>Complex Type: 	Family</a:t>
            </a:r>
          </a:p>
          <a:p>
            <a:r>
              <a:rPr lang="en-US" dirty="0"/>
              <a:t>Bedrooms: 	</a:t>
            </a:r>
          </a:p>
          <a:p>
            <a:r>
              <a:rPr lang="en-US" dirty="0"/>
              <a:t>1 </a:t>
            </a:r>
            <a:r>
              <a:rPr lang="en-US" dirty="0" err="1"/>
              <a:t>Bdr</a:t>
            </a:r>
            <a:r>
              <a:rPr lang="en-US" dirty="0"/>
              <a:t>. 12</a:t>
            </a:r>
          </a:p>
          <a:p>
            <a:r>
              <a:rPr lang="en-US" dirty="0"/>
              <a:t>2 </a:t>
            </a:r>
            <a:r>
              <a:rPr lang="en-US" dirty="0" err="1"/>
              <a:t>Bdr</a:t>
            </a:r>
            <a:r>
              <a:rPr lang="en-US" dirty="0"/>
              <a:t>. 8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1831306"/>
            <a:ext cx="3475037" cy="3716054"/>
          </a:xfrm>
        </p:spPr>
      </p:pic>
    </p:spTree>
    <p:extLst>
      <p:ext uri="{BB962C8B-B14F-4D97-AF65-F5344CB8AC3E}">
        <p14:creationId xmlns:p14="http://schemas.microsoft.com/office/powerpoint/2010/main" val="28969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0.8|2|0.9|0.5|0.5|0.4|0.7|0.7|0.6|0.5|0.4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366</TotalTime>
  <Words>506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Tahoma</vt:lpstr>
      <vt:lpstr>Times New Roman</vt:lpstr>
      <vt:lpstr>Wingdings</vt:lpstr>
      <vt:lpstr>Wingdings 2</vt:lpstr>
      <vt:lpstr>Frame</vt:lpstr>
      <vt:lpstr>Toward Preserving Washington’s USDA RD Affordable Housing </vt:lpstr>
      <vt:lpstr>A Brief Primer on Prepayment of  USDA  Rural Develoment Loans</vt:lpstr>
      <vt:lpstr>A Brief Primer on Prepayment of  USDA  Rural Develoment Loans</vt:lpstr>
      <vt:lpstr>Washington Lost 533 USDA Apartment Units To Prepayment  2012-2019</vt:lpstr>
      <vt:lpstr>Laurelwood Apartments  Gig Harbor </vt:lpstr>
      <vt:lpstr>In the words of one Laurelwood Tenant</vt:lpstr>
      <vt:lpstr>A Model for Preservation: Opportunity Council Preserves Friday Harbor  Complex</vt:lpstr>
    </vt:vector>
  </TitlesOfParts>
  <Company>NorthWest Justice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Owen</dc:creator>
  <cp:lastModifiedBy>Kelly Owen</cp:lastModifiedBy>
  <cp:revision>45</cp:revision>
  <cp:lastPrinted>2020-01-20T23:49:51Z</cp:lastPrinted>
  <dcterms:created xsi:type="dcterms:W3CDTF">2019-09-29T20:08:06Z</dcterms:created>
  <dcterms:modified xsi:type="dcterms:W3CDTF">2021-06-14T23:43:12Z</dcterms:modified>
</cp:coreProperties>
</file>