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1" r:id="rId2"/>
    <p:sldId id="263" r:id="rId3"/>
    <p:sldId id="257" r:id="rId4"/>
    <p:sldId id="258" r:id="rId5"/>
    <p:sldId id="259" r:id="rId6"/>
    <p:sldId id="260" r:id="rId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00" autoAdjust="0"/>
    <p:restoredTop sz="94660"/>
  </p:normalViewPr>
  <p:slideViewPr>
    <p:cSldViewPr snapToGrid="0">
      <p:cViewPr varScale="1">
        <p:scale>
          <a:sx n="83" d="100"/>
          <a:sy n="83" d="100"/>
        </p:scale>
        <p:origin x="45" y="51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BB52FC-2D6B-45A7-B7C7-A4D4DE1B0A62}" type="datetimeFigureOut">
              <a:rPr lang="en-US" smtClean="0"/>
              <a:t>3/20/2019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A3E3DF-5F67-4BCF-85C4-2235C10BC5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03214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BB52FC-2D6B-45A7-B7C7-A4D4DE1B0A62}" type="datetimeFigureOut">
              <a:rPr lang="en-US" smtClean="0"/>
              <a:t>3/20/2019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A3E3DF-5F67-4BCF-85C4-2235C10BC5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22212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BB52FC-2D6B-45A7-B7C7-A4D4DE1B0A62}" type="datetimeFigureOut">
              <a:rPr lang="en-US" smtClean="0"/>
              <a:t>3/20/2019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A3E3DF-5F67-4BCF-85C4-2235C10BC5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30379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BB52FC-2D6B-45A7-B7C7-A4D4DE1B0A62}" type="datetimeFigureOut">
              <a:rPr lang="en-US" smtClean="0"/>
              <a:t>3/20/2019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A3E3DF-5F67-4BCF-85C4-2235C10BC5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50023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BB52FC-2D6B-45A7-B7C7-A4D4DE1B0A62}" type="datetimeFigureOut">
              <a:rPr lang="en-US" smtClean="0"/>
              <a:t>3/20/2019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A3E3DF-5F67-4BCF-85C4-2235C10BC5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54944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BB52FC-2D6B-45A7-B7C7-A4D4DE1B0A62}" type="datetimeFigureOut">
              <a:rPr lang="en-US" smtClean="0"/>
              <a:t>3/20/2019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A3E3DF-5F67-4BCF-85C4-2235C10BC5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09539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BB52FC-2D6B-45A7-B7C7-A4D4DE1B0A62}" type="datetimeFigureOut">
              <a:rPr lang="en-US" smtClean="0"/>
              <a:t>3/20/2019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A3E3DF-5F67-4BCF-85C4-2235C10BC5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50338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BB52FC-2D6B-45A7-B7C7-A4D4DE1B0A62}" type="datetimeFigureOut">
              <a:rPr lang="en-US" smtClean="0"/>
              <a:t>3/20/2019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A3E3DF-5F67-4BCF-85C4-2235C10BC5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63859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BB52FC-2D6B-45A7-B7C7-A4D4DE1B0A62}" type="datetimeFigureOut">
              <a:rPr lang="en-US" smtClean="0"/>
              <a:t>3/20/2019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A3E3DF-5F67-4BCF-85C4-2235C10BC5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57840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BB52FC-2D6B-45A7-B7C7-A4D4DE1B0A62}" type="datetimeFigureOut">
              <a:rPr lang="en-US" smtClean="0"/>
              <a:t>3/20/2019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A3E3DF-5F67-4BCF-85C4-2235C10BC5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19915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BB52FC-2D6B-45A7-B7C7-A4D4DE1B0A62}" type="datetimeFigureOut">
              <a:rPr lang="en-US" smtClean="0"/>
              <a:t>3/20/2019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A3E3DF-5F67-4BCF-85C4-2235C10BC5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21083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DBB52FC-2D6B-45A7-B7C7-A4D4DE1B0A62}" type="datetimeFigureOut">
              <a:rPr lang="en-US" smtClean="0"/>
              <a:t>3/20/2019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A3E3DF-5F67-4BCF-85C4-2235C10BC5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48342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xmlns="" id="{449D9B38-BD0D-4910-80BE-7FE26F851B3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5947"/>
            <a:ext cx="12192000" cy="6869894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5648" y="-1132936"/>
            <a:ext cx="1059872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74799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xmlns="" id="{449D9B38-BD0D-4910-80BE-7FE26F851B3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5947"/>
            <a:ext cx="12192000" cy="6869894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718868" y="247291"/>
            <a:ext cx="10547229" cy="55399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sz="4000" dirty="0">
              <a:solidFill>
                <a:srgbClr val="00B05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US" sz="4000" b="1" dirty="0" smtClean="0">
                <a:solidFill>
                  <a:srgbClr val="0099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Housing Mobility: Federal Policy Context</a:t>
            </a:r>
            <a:r>
              <a:rPr lang="en-US" sz="4000" b="1" dirty="0" smtClean="0">
                <a:solidFill>
                  <a:srgbClr val="00B05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en-US" sz="4000" b="1" dirty="0" smtClean="0">
              <a:solidFill>
                <a:srgbClr val="00B05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US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Small Area Fair Market Rents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AFFH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MTW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RAD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PHA reforms: admin fees, consortia, SEMAP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Housing Mobility Demonstration</a:t>
            </a:r>
            <a:endParaRPr lang="en-US" sz="32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3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US" sz="3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828122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65125"/>
            <a:ext cx="10896600" cy="1325563"/>
          </a:xfrm>
        </p:spPr>
        <p:txBody>
          <a:bodyPr>
            <a:normAutofit/>
          </a:bodyPr>
          <a:lstStyle/>
          <a:p>
            <a:r>
              <a:rPr lang="en-US" b="1" dirty="0" smtClean="0">
                <a:solidFill>
                  <a:srgbClr val="0099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HUD Housing Mobility Demonstration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160" y="1344386"/>
            <a:ext cx="10515600" cy="4863057"/>
          </a:xfrm>
        </p:spPr>
        <p:txBody>
          <a:bodyPr>
            <a:normAutofit fontScale="62500" lnSpcReduction="20000"/>
          </a:bodyPr>
          <a:lstStyle/>
          <a:p>
            <a:r>
              <a:rPr lang="en-US" sz="3800" dirty="0" smtClean="0"/>
              <a:t>$25 million to support mobility for families with children</a:t>
            </a:r>
          </a:p>
          <a:p>
            <a:pPr lvl="1"/>
            <a:r>
              <a:rPr lang="en-US" sz="3100" dirty="0" smtClean="0"/>
              <a:t>$5 million – additional incremental voucher assistance </a:t>
            </a:r>
          </a:p>
          <a:p>
            <a:pPr lvl="1"/>
            <a:r>
              <a:rPr lang="en-US" sz="3100" dirty="0" smtClean="0"/>
              <a:t>$20 million – mobility services, </a:t>
            </a:r>
            <a:r>
              <a:rPr lang="en-US" sz="3100" dirty="0" err="1" smtClean="0"/>
              <a:t>eg</a:t>
            </a:r>
            <a:r>
              <a:rPr lang="en-US" sz="3100" dirty="0" smtClean="0"/>
              <a:t> counseling, administrative, rent </a:t>
            </a:r>
            <a:r>
              <a:rPr lang="en-US" sz="3100" dirty="0" smtClean="0"/>
              <a:t>deposits</a:t>
            </a:r>
          </a:p>
          <a:p>
            <a:pPr marL="457200" lvl="1" indent="0">
              <a:buNone/>
            </a:pPr>
            <a:endParaRPr lang="en-US" dirty="0" smtClean="0"/>
          </a:p>
          <a:p>
            <a:r>
              <a:rPr lang="en-US" sz="3600" dirty="0" smtClean="0"/>
              <a:t>Use </a:t>
            </a:r>
            <a:r>
              <a:rPr lang="en-US" sz="3600" dirty="0"/>
              <a:t>of funds</a:t>
            </a:r>
          </a:p>
          <a:p>
            <a:pPr lvl="1"/>
            <a:r>
              <a:rPr lang="en-US" sz="3100" dirty="0"/>
              <a:t>Admin feeds: related services e.g., counseling, portability coordination, landlord outreach, security deposits, and administrative activities</a:t>
            </a:r>
          </a:p>
          <a:p>
            <a:pPr lvl="1"/>
            <a:r>
              <a:rPr lang="en-US" sz="3100" dirty="0"/>
              <a:t>HAP funds for security deposits in opportunity </a:t>
            </a:r>
            <a:r>
              <a:rPr lang="en-US" sz="3100" dirty="0" smtClean="0"/>
              <a:t>areas</a:t>
            </a:r>
          </a:p>
          <a:p>
            <a:pPr lvl="1"/>
            <a:endParaRPr lang="en-US" dirty="0" smtClean="0"/>
          </a:p>
          <a:p>
            <a:r>
              <a:rPr lang="en-US" sz="3600" dirty="0" smtClean="0"/>
              <a:t>Requirements </a:t>
            </a:r>
            <a:r>
              <a:rPr lang="en-US" sz="3600" dirty="0" smtClean="0"/>
              <a:t>(*selection </a:t>
            </a:r>
            <a:r>
              <a:rPr lang="en-US" sz="3600" dirty="0"/>
              <a:t>criteria developed by HUD </a:t>
            </a:r>
            <a:r>
              <a:rPr lang="en-US" sz="3600" dirty="0" smtClean="0"/>
              <a:t>– TBD)</a:t>
            </a:r>
          </a:p>
          <a:p>
            <a:pPr lvl="1"/>
            <a:r>
              <a:rPr lang="en-US" sz="2900" dirty="0" smtClean="0"/>
              <a:t>PHAs with high concentration in poor areas; available units in </a:t>
            </a:r>
            <a:r>
              <a:rPr lang="en-US" sz="2900" dirty="0" smtClean="0"/>
              <a:t>high-opportunity areas</a:t>
            </a:r>
          </a:p>
          <a:p>
            <a:pPr lvl="1"/>
            <a:r>
              <a:rPr lang="en-US" sz="2900" dirty="0" smtClean="0"/>
              <a:t>Planned or current consortium or “partial consortia” : high-performing FSS/allow relocation</a:t>
            </a:r>
          </a:p>
          <a:p>
            <a:pPr lvl="1"/>
            <a:r>
              <a:rPr lang="en-US" sz="2900" dirty="0" smtClean="0"/>
              <a:t>Planned </a:t>
            </a:r>
            <a:r>
              <a:rPr lang="en-US" sz="2900" dirty="0" smtClean="0"/>
              <a:t>or current </a:t>
            </a:r>
            <a:r>
              <a:rPr lang="en-US" sz="2900" dirty="0" smtClean="0"/>
              <a:t>consortium or “partial consortia” : </a:t>
            </a:r>
            <a:r>
              <a:rPr lang="en-US" sz="2900" dirty="0" err="1" smtClean="0"/>
              <a:t>incl</a:t>
            </a:r>
            <a:r>
              <a:rPr lang="en-US" sz="2900" dirty="0" smtClean="0"/>
              <a:t> small PHA, consolidate mobility operations</a:t>
            </a:r>
            <a:endParaRPr lang="en-US" sz="2900" dirty="0" smtClean="0"/>
          </a:p>
          <a:p>
            <a:pPr lvl="1"/>
            <a:r>
              <a:rPr lang="en-US" sz="2900" dirty="0" smtClean="0"/>
              <a:t>“Others that the Secretary may designate</a:t>
            </a:r>
            <a:r>
              <a:rPr lang="en-US" sz="2900" dirty="0" smtClean="0"/>
              <a:t>”</a:t>
            </a:r>
          </a:p>
          <a:p>
            <a:pPr lvl="1"/>
            <a:endParaRPr lang="en-US" dirty="0" smtClean="0"/>
          </a:p>
          <a:p>
            <a:endParaRPr lang="en-US" dirty="0" smtClean="0"/>
          </a:p>
          <a:p>
            <a:pPr marL="457200" lvl="1" indent="0">
              <a:buNone/>
            </a:pPr>
            <a:r>
              <a:rPr lang="en-US" dirty="0" smtClean="0"/>
              <a:t>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35601" y="5234237"/>
            <a:ext cx="2505673" cy="9327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537790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65125"/>
            <a:ext cx="10896600" cy="1325563"/>
          </a:xfrm>
        </p:spPr>
        <p:txBody>
          <a:bodyPr>
            <a:normAutofit/>
          </a:bodyPr>
          <a:lstStyle/>
          <a:p>
            <a:r>
              <a:rPr lang="en-US" b="1" dirty="0" smtClean="0">
                <a:solidFill>
                  <a:srgbClr val="0099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HUD Housing Mobility Demonstration:</a:t>
            </a:r>
            <a:br>
              <a:rPr lang="en-US" b="1" dirty="0" smtClean="0">
                <a:solidFill>
                  <a:srgbClr val="0099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</a:br>
            <a:r>
              <a:rPr lang="en-US" b="1" dirty="0" smtClean="0">
                <a:solidFill>
                  <a:srgbClr val="0099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Requirements for Regional Plan 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160" y="1856105"/>
            <a:ext cx="10515600" cy="4351338"/>
          </a:xfrm>
        </p:spPr>
        <p:txBody>
          <a:bodyPr>
            <a:normAutofit fontScale="55000" lnSpcReduction="20000"/>
          </a:bodyPr>
          <a:lstStyle/>
          <a:p>
            <a:pPr marL="0" indent="0">
              <a:buNone/>
            </a:pPr>
            <a:r>
              <a:rPr lang="en-US" sz="3600" dirty="0"/>
              <a:t>1) identify the </a:t>
            </a:r>
            <a:r>
              <a:rPr lang="en-US" sz="3600" dirty="0" smtClean="0"/>
              <a:t>PHAs that </a:t>
            </a:r>
            <a:r>
              <a:rPr lang="en-US" sz="3600" dirty="0"/>
              <a:t>will participate </a:t>
            </a:r>
            <a:r>
              <a:rPr lang="en-US" sz="3600" dirty="0" smtClean="0"/>
              <a:t>&amp; # of vouchers </a:t>
            </a:r>
            <a:r>
              <a:rPr lang="en-US" sz="3600" dirty="0"/>
              <a:t>each participating agency will make available out of their existing </a:t>
            </a:r>
            <a:r>
              <a:rPr lang="en-US" sz="3600" dirty="0" smtClean="0"/>
              <a:t>programs;</a:t>
            </a:r>
            <a:r>
              <a:rPr lang="en-US" sz="3600" dirty="0"/>
              <a:t>  </a:t>
            </a:r>
          </a:p>
          <a:p>
            <a:pPr marL="0" indent="0">
              <a:buNone/>
            </a:pPr>
            <a:r>
              <a:rPr lang="en-US" sz="3600" dirty="0"/>
              <a:t>(2) identify any community-based organizations, nonprofit organizations, businesses, and other entities that will participate </a:t>
            </a:r>
            <a:r>
              <a:rPr lang="en-US" sz="3600" dirty="0" smtClean="0"/>
              <a:t>&amp; describe </a:t>
            </a:r>
            <a:r>
              <a:rPr lang="en-US" sz="3600" dirty="0"/>
              <a:t>the commitments for such participation made by each such entity; </a:t>
            </a:r>
          </a:p>
          <a:p>
            <a:pPr marL="0" indent="0">
              <a:buNone/>
            </a:pPr>
            <a:r>
              <a:rPr lang="en-US" sz="3600" dirty="0"/>
              <a:t>(3) identify any waivers or alternative requirements </a:t>
            </a:r>
            <a:r>
              <a:rPr lang="en-US" sz="3600" dirty="0" smtClean="0"/>
              <a:t>requested;</a:t>
            </a:r>
            <a:r>
              <a:rPr lang="en-US" sz="3600" dirty="0"/>
              <a:t>  </a:t>
            </a:r>
          </a:p>
          <a:p>
            <a:pPr marL="0" indent="0">
              <a:buNone/>
            </a:pPr>
            <a:r>
              <a:rPr lang="en-US" sz="3600" dirty="0"/>
              <a:t>(4) identify any specific actions that the </a:t>
            </a:r>
            <a:r>
              <a:rPr lang="en-US" sz="3600" dirty="0" smtClean="0"/>
              <a:t>PHAs &amp; </a:t>
            </a:r>
            <a:r>
              <a:rPr lang="en-US" sz="3600" dirty="0"/>
              <a:t>other entities will undertake to accomplish the goals of the </a:t>
            </a:r>
            <a:r>
              <a:rPr lang="en-US" sz="3600" dirty="0" smtClean="0"/>
              <a:t>demo, </a:t>
            </a:r>
            <a:r>
              <a:rPr lang="en-US" sz="3600" dirty="0"/>
              <a:t>which shall include a comprehensive approach to enable a successful transition to opportunity areas and may include counseling and continued support for families; </a:t>
            </a:r>
          </a:p>
          <a:p>
            <a:pPr marL="0" indent="0">
              <a:buNone/>
            </a:pPr>
            <a:r>
              <a:rPr lang="en-US" sz="3600" dirty="0"/>
              <a:t>(5) specify the criteria that the </a:t>
            </a:r>
            <a:r>
              <a:rPr lang="en-US" sz="3600" dirty="0" smtClean="0"/>
              <a:t>PHAs would </a:t>
            </a:r>
            <a:r>
              <a:rPr lang="en-US" sz="3600" dirty="0"/>
              <a:t>use to identify opportunity </a:t>
            </a:r>
            <a:r>
              <a:rPr lang="en-US" sz="3600" dirty="0" smtClean="0"/>
              <a:t>areas; </a:t>
            </a:r>
            <a:endParaRPr lang="en-US" sz="3600" dirty="0"/>
          </a:p>
          <a:p>
            <a:pPr marL="0" indent="0">
              <a:buNone/>
            </a:pPr>
            <a:r>
              <a:rPr lang="en-US" sz="3600" dirty="0"/>
              <a:t>(6) provide for establishment of priority and preferences for participating families, including a preference for families with young children, as such term is defined by the Secretary, based on regional housing needs and priorities; and </a:t>
            </a:r>
          </a:p>
          <a:p>
            <a:pPr marL="0" indent="0">
              <a:buNone/>
            </a:pPr>
            <a:r>
              <a:rPr lang="en-US" sz="3600" dirty="0"/>
              <a:t>(7) comply with any other requirements established by the Secretary. </a:t>
            </a:r>
          </a:p>
          <a:p>
            <a:endParaRPr lang="en-US" dirty="0" smtClean="0"/>
          </a:p>
          <a:p>
            <a:pPr marL="457200" lvl="1" indent="0">
              <a:buNone/>
            </a:pPr>
            <a:r>
              <a:rPr lang="en-US" dirty="0" smtClean="0"/>
              <a:t>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71390" y="5642554"/>
            <a:ext cx="2505673" cy="9327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151456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84031"/>
            <a:ext cx="10896600" cy="1178943"/>
          </a:xfrm>
        </p:spPr>
        <p:txBody>
          <a:bodyPr>
            <a:normAutofit/>
          </a:bodyPr>
          <a:lstStyle/>
          <a:p>
            <a:r>
              <a:rPr lang="en-US" sz="3600" b="1" dirty="0" smtClean="0">
                <a:solidFill>
                  <a:srgbClr val="0099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Considerations for Developing a Regional </a:t>
            </a:r>
            <a:r>
              <a:rPr lang="en-US" sz="3600" b="1" dirty="0">
                <a:solidFill>
                  <a:srgbClr val="0099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H</a:t>
            </a:r>
            <a:r>
              <a:rPr lang="en-US" sz="3600" b="1" dirty="0" smtClean="0">
                <a:solidFill>
                  <a:srgbClr val="0099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ousing </a:t>
            </a:r>
            <a:r>
              <a:rPr lang="en-US" sz="3600" b="1" dirty="0">
                <a:solidFill>
                  <a:srgbClr val="0099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</a:t>
            </a:r>
            <a:r>
              <a:rPr lang="en-US" sz="3600" b="1" dirty="0" smtClean="0">
                <a:solidFill>
                  <a:srgbClr val="0099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obility </a:t>
            </a:r>
            <a:r>
              <a:rPr lang="en-US" sz="3600" b="1" dirty="0">
                <a:solidFill>
                  <a:srgbClr val="0099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</a:t>
            </a:r>
            <a:r>
              <a:rPr lang="en-US" sz="3600" b="1" dirty="0" smtClean="0">
                <a:solidFill>
                  <a:srgbClr val="0099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lan</a:t>
            </a:r>
            <a:endParaRPr lang="en-US" sz="36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1807" y="1362974"/>
            <a:ext cx="10515600" cy="4094671"/>
          </a:xfrm>
        </p:spPr>
        <p:txBody>
          <a:bodyPr>
            <a:normAutofit fontScale="70000" lnSpcReduction="20000"/>
          </a:bodyPr>
          <a:lstStyle/>
          <a:p>
            <a:r>
              <a:rPr lang="en-US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Program </a:t>
            </a:r>
            <a:r>
              <a:rPr lang="en-US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goals: population to be served, target annual number of mobility moves</a:t>
            </a:r>
          </a:p>
          <a:p>
            <a:endParaRPr lang="en-US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r>
              <a:rPr lang="en-US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Options </a:t>
            </a:r>
            <a:r>
              <a:rPr lang="en-US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for pre-move counseling and removal of tenant barriers to </a:t>
            </a:r>
            <a:r>
              <a:rPr lang="en-US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moving</a:t>
            </a:r>
          </a:p>
          <a:p>
            <a:pPr marL="0" indent="0">
              <a:buNone/>
            </a:pPr>
            <a:r>
              <a:rPr lang="en-US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 </a:t>
            </a:r>
          </a:p>
          <a:p>
            <a:r>
              <a:rPr lang="en-US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Options </a:t>
            </a:r>
            <a:r>
              <a:rPr lang="en-US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for landlord recruitment and incentives</a:t>
            </a:r>
          </a:p>
          <a:p>
            <a:endParaRPr lang="en-US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r>
              <a:rPr lang="en-US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Identifying </a:t>
            </a:r>
            <a:r>
              <a:rPr lang="en-US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and addressing PHA policies and practices that contribute to concentration</a:t>
            </a:r>
          </a:p>
          <a:p>
            <a:endParaRPr lang="en-US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r>
              <a:rPr lang="en-US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Branding</a:t>
            </a:r>
            <a:endParaRPr lang="en-US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endParaRPr lang="en-US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r>
              <a:rPr lang="en-US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Post-move </a:t>
            </a:r>
            <a:r>
              <a:rPr lang="en-US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support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5406234"/>
            <a:ext cx="2188654" cy="125588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08300" y="5574926"/>
            <a:ext cx="7882811" cy="11278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146370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760746" y="516639"/>
            <a:ext cx="10713720" cy="51398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100" b="1" dirty="0" smtClean="0">
                <a:solidFill>
                  <a:srgbClr val="008000"/>
                </a:solidFill>
                <a:latin typeface="Lucida grand"/>
                <a:ea typeface="Times New Roman" panose="02020603050405020304" pitchFamily="18" charset="0"/>
                <a:cs typeface="Arial" panose="020B0604020202020204" pitchFamily="34" charset="0"/>
              </a:rPr>
              <a:t>Additional Resources:</a:t>
            </a:r>
          </a:p>
          <a:p>
            <a:endParaRPr lang="en-US" sz="800" b="1" dirty="0">
              <a:solidFill>
                <a:srgbClr val="008000"/>
              </a:solidFill>
              <a:latin typeface="Lucida grand"/>
              <a:ea typeface="Calibri" panose="020F0502020204030204" pitchFamily="34" charset="0"/>
              <a:cs typeface="Arial" panose="020B0604020202020204" pitchFamily="34" charset="0"/>
            </a:endParaRPr>
          </a:p>
          <a:p>
            <a:r>
              <a:rPr lang="en-US" sz="2800" b="1" dirty="0" smtClean="0">
                <a:solidFill>
                  <a:srgbClr val="008000"/>
                </a:solidFill>
                <a:latin typeface="Lucida grand"/>
                <a:ea typeface="Calibri" panose="020F0502020204030204" pitchFamily="34" charset="0"/>
                <a:cs typeface="Arial" panose="020B0604020202020204" pitchFamily="34" charset="0"/>
              </a:rPr>
              <a:t>Housing Mobility Demonstration bill language:</a:t>
            </a:r>
          </a:p>
          <a:p>
            <a:r>
              <a:rPr lang="en-US" sz="2800" b="1" dirty="0" smtClean="0">
                <a:solidFill>
                  <a:schemeClr val="accent6"/>
                </a:solidFill>
                <a:latin typeface="Lucida grand"/>
                <a:ea typeface="Calibri" panose="020F0502020204030204" pitchFamily="34" charset="0"/>
                <a:cs typeface="Arial" panose="020B0604020202020204" pitchFamily="34" charset="0"/>
              </a:rPr>
              <a:t>https://www.cbpp.org/sites/default/files/atoms/files/2-27-19hous-demolang.pdf</a:t>
            </a:r>
          </a:p>
          <a:p>
            <a:endParaRPr lang="en-US" sz="900" b="1" dirty="0">
              <a:solidFill>
                <a:srgbClr val="008000"/>
              </a:solidFill>
              <a:latin typeface="Lucida grand"/>
              <a:ea typeface="Calibri" panose="020F0502020204030204" pitchFamily="34" charset="0"/>
              <a:cs typeface="Arial" panose="020B0604020202020204" pitchFamily="34" charset="0"/>
            </a:endParaRPr>
          </a:p>
          <a:p>
            <a:r>
              <a:rPr lang="en-US" sz="2800" b="1" dirty="0" smtClean="0">
                <a:solidFill>
                  <a:srgbClr val="008000"/>
                </a:solidFill>
                <a:latin typeface="Lucida grand"/>
                <a:ea typeface="Calibri" panose="020F0502020204030204" pitchFamily="34" charset="0"/>
                <a:cs typeface="Arial" panose="020B0604020202020204" pitchFamily="34" charset="0"/>
              </a:rPr>
              <a:t>Mobility Works technical assistance group: </a:t>
            </a:r>
            <a:r>
              <a:rPr lang="en-US" sz="2800" b="1" dirty="0" smtClean="0">
                <a:solidFill>
                  <a:schemeClr val="accent6"/>
                </a:solidFill>
                <a:latin typeface="Lucida grand"/>
                <a:ea typeface="Calibri" panose="020F0502020204030204" pitchFamily="34" charset="0"/>
                <a:cs typeface="Arial" panose="020B0604020202020204" pitchFamily="34" charset="0"/>
              </a:rPr>
              <a:t>https://www.housingmobility.org/</a:t>
            </a:r>
          </a:p>
          <a:p>
            <a:endParaRPr lang="en-US" sz="2800" b="1" dirty="0">
              <a:solidFill>
                <a:srgbClr val="008000"/>
              </a:solidFill>
              <a:latin typeface="Lucida grand"/>
              <a:ea typeface="Calibri" panose="020F0502020204030204" pitchFamily="34" charset="0"/>
              <a:cs typeface="Arial" panose="020B0604020202020204" pitchFamily="34" charset="0"/>
            </a:endParaRPr>
          </a:p>
          <a:p>
            <a:r>
              <a:rPr lang="en-US" sz="2800" b="1" dirty="0" smtClean="0">
                <a:solidFill>
                  <a:srgbClr val="008000"/>
                </a:solidFill>
                <a:latin typeface="Lucida grand"/>
                <a:ea typeface="Calibri" panose="020F0502020204030204" pitchFamily="34" charset="0"/>
                <a:cs typeface="Arial" panose="020B0604020202020204" pitchFamily="34" charset="0"/>
              </a:rPr>
              <a:t>PRRAC resources on HCV reform: </a:t>
            </a:r>
          </a:p>
          <a:p>
            <a:r>
              <a:rPr lang="en-US" sz="2800" b="1" dirty="0" smtClean="0">
                <a:solidFill>
                  <a:schemeClr val="accent6"/>
                </a:solidFill>
                <a:latin typeface="Lucida grand"/>
                <a:ea typeface="Calibri" panose="020F0502020204030204" pitchFamily="34" charset="0"/>
                <a:cs typeface="Arial" panose="020B0604020202020204" pitchFamily="34" charset="0"/>
              </a:rPr>
              <a:t>https://prrac.org/all-articles-under-the-housing-mobility-initiative/</a:t>
            </a:r>
          </a:p>
          <a:p>
            <a:r>
              <a:rPr lang="en-US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 </a:t>
            </a:r>
          </a:p>
        </p:txBody>
      </p:sp>
      <p:sp>
        <p:nvSpPr>
          <p:cNvPr id="3" name="Content Placeholder 2"/>
          <p:cNvSpPr txBox="1">
            <a:spLocks/>
          </p:cNvSpPr>
          <p:nvPr/>
        </p:nvSpPr>
        <p:spPr>
          <a:xfrm>
            <a:off x="760747" y="2051648"/>
            <a:ext cx="5250976" cy="4103492"/>
          </a:xfrm>
          <a:prstGeom prst="rect">
            <a:avLst/>
          </a:prstGeom>
        </p:spPr>
        <p:txBody>
          <a:bodyPr vert="horz">
            <a:noAutofit/>
          </a:bodyPr>
          <a:lstStyle>
            <a:lvl1pPr marL="365760" indent="-256032" algn="l" rtl="0" eaLnBrk="1" latinLnBrk="0" hangingPunct="1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Char char=""/>
              <a:defRPr kumimoji="0"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21792" indent="-228600" algn="l" rtl="0" eaLnBrk="1" latinLnBrk="0" hangingPunct="1">
              <a:spcBef>
                <a:spcPts val="324"/>
              </a:spcBef>
              <a:buClr>
                <a:schemeClr val="accent1"/>
              </a:buClr>
              <a:buFont typeface="Verdana"/>
              <a:buChar char="◦"/>
              <a:defRPr kumimoji="0"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9536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SzPct val="100000"/>
              <a:buFont typeface="Wingdings 2"/>
              <a:buChar char="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43000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Font typeface="Wingdings 2"/>
              <a:buChar char=""/>
              <a:defRPr kumimoji="0"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Font typeface="Wingdings 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02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574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760747" y="1530116"/>
            <a:ext cx="4375245" cy="496881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pPr lvl="0">
              <a:spcBef>
                <a:spcPct val="0"/>
              </a:spcBef>
              <a:defRPr/>
            </a:pPr>
            <a:endParaRPr lang="en-US" sz="2800" dirty="0" smtClean="0">
              <a:solidFill>
                <a:srgbClr val="008000"/>
              </a:solidFill>
              <a:latin typeface="Lucida Sans Unicode"/>
            </a:endParaRP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6117606" y="2065297"/>
            <a:ext cx="5660411" cy="2998022"/>
          </a:xfrm>
          <a:prstGeom prst="rect">
            <a:avLst/>
          </a:prstGeom>
        </p:spPr>
        <p:txBody>
          <a:bodyPr vert="horz">
            <a:noAutofit/>
          </a:bodyPr>
          <a:lstStyle>
            <a:lvl1pPr marL="365760" indent="-256032" algn="l" rtl="0" eaLnBrk="1" latinLnBrk="0" hangingPunct="1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Char char=""/>
              <a:defRPr kumimoji="0"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21792" indent="-228600" algn="l" rtl="0" eaLnBrk="1" latinLnBrk="0" hangingPunct="1">
              <a:spcBef>
                <a:spcPts val="324"/>
              </a:spcBef>
              <a:buClr>
                <a:schemeClr val="accent1"/>
              </a:buClr>
              <a:buFont typeface="Verdana"/>
              <a:buChar char="◦"/>
              <a:defRPr kumimoji="0"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9536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SzPct val="100000"/>
              <a:buFont typeface="Wingdings 2"/>
              <a:buChar char="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43000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Font typeface="Wingdings 2"/>
              <a:buChar char=""/>
              <a:defRPr kumimoji="0"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Font typeface="Wingdings 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02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574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>
              <a:spcBef>
                <a:spcPts val="0"/>
              </a:spcBef>
              <a:spcAft>
                <a:spcPts val="600"/>
              </a:spcAft>
              <a:buClr>
                <a:srgbClr val="2DA2BF"/>
              </a:buClr>
            </a:pPr>
            <a:endParaRPr lang="en-US" sz="2400" dirty="0" smtClean="0">
              <a:solidFill>
                <a:sysClr val="windowText" lastClr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6117606" y="1530116"/>
            <a:ext cx="4841545" cy="496881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pPr lvl="0">
              <a:spcBef>
                <a:spcPct val="0"/>
              </a:spcBef>
              <a:defRPr/>
            </a:pPr>
            <a:endParaRPr lang="en-US" sz="2800" dirty="0" smtClean="0">
              <a:solidFill>
                <a:srgbClr val="008000"/>
              </a:solidFill>
              <a:latin typeface="Lucida Sans Unicode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5607" y="5414513"/>
            <a:ext cx="2193950" cy="125658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24411" y="5543910"/>
            <a:ext cx="7885293" cy="11271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893418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1873</TotalTime>
  <Words>250</Words>
  <Application>Microsoft Office PowerPoint</Application>
  <PresentationFormat>Widescreen</PresentationFormat>
  <Paragraphs>58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4" baseType="lpstr">
      <vt:lpstr>Arial</vt:lpstr>
      <vt:lpstr>Calibri</vt:lpstr>
      <vt:lpstr>Calibri Light</vt:lpstr>
      <vt:lpstr>Lucida grand</vt:lpstr>
      <vt:lpstr>Lucida Sans Unicode</vt:lpstr>
      <vt:lpstr>Times New Roman</vt:lpstr>
      <vt:lpstr>Wingdings 3</vt:lpstr>
      <vt:lpstr>Office Theme</vt:lpstr>
      <vt:lpstr>PowerPoint Presentation</vt:lpstr>
      <vt:lpstr>PowerPoint Presentation</vt:lpstr>
      <vt:lpstr>HUD Housing Mobility Demonstration</vt:lpstr>
      <vt:lpstr>HUD Housing Mobility Demonstration: Requirements for Regional Plan </vt:lpstr>
      <vt:lpstr>Considerations for Developing a Regional Housing Mobility Plan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HUD Housing Mobility Demonstration</dc:title>
  <dc:creator>Megan Haberle</dc:creator>
  <cp:lastModifiedBy>Megan Haberle</cp:lastModifiedBy>
  <cp:revision>7</cp:revision>
  <dcterms:created xsi:type="dcterms:W3CDTF">2019-03-20T13:07:12Z</dcterms:created>
  <dcterms:modified xsi:type="dcterms:W3CDTF">2019-03-21T20:21:10Z</dcterms:modified>
</cp:coreProperties>
</file>