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20"/>
  </p:notesMasterIdLst>
  <p:sldIdLst>
    <p:sldId id="266" r:id="rId2"/>
    <p:sldId id="258" r:id="rId3"/>
    <p:sldId id="259" r:id="rId4"/>
    <p:sldId id="267" r:id="rId5"/>
    <p:sldId id="289" r:id="rId6"/>
    <p:sldId id="268" r:id="rId7"/>
    <p:sldId id="290" r:id="rId8"/>
    <p:sldId id="269" r:id="rId9"/>
    <p:sldId id="270" r:id="rId10"/>
    <p:sldId id="260" r:id="rId11"/>
    <p:sldId id="293" r:id="rId12"/>
    <p:sldId id="261" r:id="rId13"/>
    <p:sldId id="262" r:id="rId14"/>
    <p:sldId id="264" r:id="rId15"/>
    <p:sldId id="265" r:id="rId16"/>
    <p:sldId id="263" r:id="rId17"/>
    <p:sldId id="291" r:id="rId18"/>
    <p:sldId id="2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053" autoAdjust="0"/>
  </p:normalViewPr>
  <p:slideViewPr>
    <p:cSldViewPr snapToGrid="0">
      <p:cViewPr varScale="1">
        <p:scale>
          <a:sx n="90" d="100"/>
          <a:sy n="90" d="100"/>
        </p:scale>
        <p:origin x="133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E1615-C644-4462-8139-48A9074D5A2B}" type="datetimeFigureOut">
              <a:rPr lang="en-US" smtClean="0"/>
              <a:t>3/13/2019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DF5E0A-FBCC-4C68-BBBE-36424830D4F0}" type="slidenum">
              <a:rPr lang="en-US" smtClean="0"/>
              <a:t>‹#›</a:t>
            </a:fld>
            <a:endParaRPr lang="en-US"/>
          </a:p>
        </p:txBody>
      </p:sp>
    </p:spTree>
    <p:extLst>
      <p:ext uri="{BB962C8B-B14F-4D97-AF65-F5344CB8AC3E}">
        <p14:creationId xmlns:p14="http://schemas.microsoft.com/office/powerpoint/2010/main" val="1310113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CONGRESS:</a:t>
            </a:r>
          </a:p>
          <a:p>
            <a:r>
              <a:rPr lang="en-US" dirty="0"/>
              <a:t>The lawmaking process can be initiated in either chamber of the Congress: the House of Representatives or the Senate. Revenue-related bills must originate in the House of Representatives. </a:t>
            </a:r>
          </a:p>
          <a:p>
            <a:endParaRPr lang="en-US" dirty="0"/>
          </a:p>
          <a:p>
            <a:r>
              <a:rPr lang="en-US" dirty="0"/>
              <a:t>Although members of Congress introduce bills and help maneuver legislation through the lawmaking process, congressional staff also play an essential role in the process. Members of Congress have staff in their personal offices, and those who serve as chair or ranking members of committees or subcommittees have separate committee staff as well. Both personal and committee staff have significant input in the legislative process. </a:t>
            </a:r>
          </a:p>
          <a:p>
            <a:endParaRPr lang="en-US" dirty="0"/>
          </a:p>
          <a:p>
            <a:r>
              <a:rPr lang="en-US" b="1" u="none" dirty="0"/>
              <a:t>CONGRESS</a:t>
            </a:r>
          </a:p>
          <a:p>
            <a:r>
              <a:rPr lang="en-US" u="sng" dirty="0"/>
              <a:t>Budget and Appropriations:</a:t>
            </a:r>
          </a:p>
          <a:p>
            <a:pPr marL="171450" indent="-171450">
              <a:buFont typeface="Arial" panose="020B0604020202020204" pitchFamily="34" charset="0"/>
              <a:buChar char="•"/>
            </a:pPr>
            <a:r>
              <a:rPr lang="en-US" dirty="0"/>
              <a:t>The federal FY runs from October 1 through September 30.</a:t>
            </a:r>
          </a:p>
          <a:p>
            <a:pPr marL="628650" lvl="1" indent="-171450">
              <a:buFont typeface="Arial" panose="020B0604020202020204" pitchFamily="34" charset="0"/>
              <a:buChar char="•"/>
            </a:pPr>
            <a:r>
              <a:rPr lang="en-US" b="0" u="none" dirty="0"/>
              <a:t>President’s budget</a:t>
            </a:r>
            <a:r>
              <a:rPr lang="en-US" b="0" u="none" baseline="0" dirty="0"/>
              <a:t> request (First Monday in February)</a:t>
            </a:r>
          </a:p>
          <a:p>
            <a:pPr marL="628650" lvl="1" indent="-171450">
              <a:buFont typeface="Arial" panose="020B0604020202020204" pitchFamily="34" charset="0"/>
              <a:buChar char="•"/>
            </a:pPr>
            <a:r>
              <a:rPr lang="en-US" b="0" u="none" baseline="0" dirty="0"/>
              <a:t>Congressional Budget Resolution – </a:t>
            </a:r>
            <a:r>
              <a:rPr lang="en-US" dirty="0"/>
              <a:t>overall framework for spending (e.g.,</a:t>
            </a:r>
            <a:r>
              <a:rPr lang="en-US" baseline="0" dirty="0"/>
              <a:t> </a:t>
            </a:r>
            <a:r>
              <a:rPr lang="en-US" dirty="0"/>
              <a:t>THUD) (April 15</a:t>
            </a:r>
            <a:r>
              <a:rPr lang="en-US" baseline="30000" dirty="0"/>
              <a:t>th</a:t>
            </a:r>
            <a:r>
              <a:rPr lang="en-US" dirty="0"/>
              <a:t>)</a:t>
            </a:r>
          </a:p>
          <a:p>
            <a:pPr marL="628650" lvl="1" indent="-171450">
              <a:buFont typeface="Arial" panose="020B0604020202020204" pitchFamily="34" charset="0"/>
              <a:buChar char="•"/>
            </a:pPr>
            <a:r>
              <a:rPr lang="en-US" dirty="0"/>
              <a:t>Appropriations</a:t>
            </a:r>
            <a:r>
              <a:rPr lang="en-US" baseline="0" dirty="0"/>
              <a:t> – in subcommittees including THUD and Ag</a:t>
            </a:r>
          </a:p>
          <a:p>
            <a:pPr marL="1085850" lvl="2" indent="-171450">
              <a:buFont typeface="Arial" panose="020B0604020202020204" pitchFamily="34" charset="0"/>
              <a:buChar char="•"/>
            </a:pPr>
            <a:r>
              <a:rPr lang="en-US" baseline="0" dirty="0"/>
              <a:t>HOUSE: Lowey, Price and Granger, Diaz-Balart; SENATE: Shelby, Leahy; Collins, Reed</a:t>
            </a:r>
          </a:p>
          <a:p>
            <a:pPr marL="1085850" lvl="2" indent="-171450">
              <a:buFont typeface="Arial" panose="020B0604020202020204" pitchFamily="34" charset="0"/>
              <a:buChar char="•"/>
            </a:pPr>
            <a:r>
              <a:rPr lang="en-US" baseline="0" dirty="0"/>
              <a:t>Priority programs, sufficient funding</a:t>
            </a:r>
          </a:p>
          <a:p>
            <a:pPr marL="1085850" lvl="2" indent="-171450">
              <a:buFont typeface="Arial" panose="020B0604020202020204" pitchFamily="34" charset="0"/>
              <a:buChar char="•"/>
            </a:pPr>
            <a:r>
              <a:rPr lang="en-US" baseline="0" dirty="0"/>
              <a:t>Hearings from agencies</a:t>
            </a:r>
          </a:p>
          <a:p>
            <a:pPr marL="1085850" lvl="2" indent="-171450">
              <a:buFont typeface="Arial" panose="020B0604020202020204" pitchFamily="34" charset="0"/>
              <a:buChar char="•"/>
            </a:pPr>
            <a:r>
              <a:rPr lang="en-US" baseline="0" dirty="0"/>
              <a:t>Subcommittee drafts </a:t>
            </a:r>
            <a:r>
              <a:rPr lang="en-US" baseline="0" dirty="0">
                <a:sym typeface="Wingdings" panose="05000000000000000000" pitchFamily="2" charset="2"/>
              </a:rPr>
              <a:t> markup</a:t>
            </a:r>
          </a:p>
          <a:p>
            <a:pPr marL="1085850" lvl="2" indent="-171450">
              <a:buFont typeface="Arial" panose="020B0604020202020204" pitchFamily="34" charset="0"/>
              <a:buChar char="•"/>
            </a:pPr>
            <a:r>
              <a:rPr lang="en-US" baseline="0" dirty="0">
                <a:sym typeface="Wingdings" panose="05000000000000000000" pitchFamily="2" charset="2"/>
              </a:rPr>
              <a:t>House and Senate negotiate final bills</a:t>
            </a:r>
          </a:p>
          <a:p>
            <a:pPr marL="1085850" lvl="2" indent="-171450">
              <a:buFont typeface="Arial" panose="020B0604020202020204" pitchFamily="34" charset="0"/>
              <a:buChar char="•"/>
            </a:pPr>
            <a:r>
              <a:rPr lang="en-US" baseline="0" dirty="0">
                <a:sym typeface="Wingdings" panose="05000000000000000000" pitchFamily="2" charset="2"/>
              </a:rPr>
              <a:t>Typical process sent to President, in recent years a few CRs and omnibus package</a:t>
            </a:r>
          </a:p>
          <a:p>
            <a:pPr marL="0" lvl="0" indent="0">
              <a:buFont typeface="Arial" panose="020B0604020202020204" pitchFamily="34" charset="0"/>
              <a:buNone/>
            </a:pPr>
            <a:r>
              <a:rPr lang="en-US" u="sng" baseline="0" dirty="0">
                <a:sym typeface="Wingdings" panose="05000000000000000000" pitchFamily="2" charset="2"/>
              </a:rPr>
              <a:t>Legislation:</a:t>
            </a:r>
          </a:p>
          <a:p>
            <a:pPr marL="171450" lvl="0" indent="-171450">
              <a:buFont typeface="Arial" panose="020B0604020202020204" pitchFamily="34" charset="0"/>
              <a:buChar char="•"/>
            </a:pPr>
            <a:r>
              <a:rPr lang="en-US" u="none" baseline="0" dirty="0">
                <a:sym typeface="Wingdings" panose="05000000000000000000" pitchFamily="2" charset="2"/>
              </a:rPr>
              <a:t>Authorizing committees</a:t>
            </a:r>
          </a:p>
          <a:p>
            <a:pPr marL="628650" lvl="1" indent="-171450">
              <a:buFont typeface="Arial" panose="020B0604020202020204" pitchFamily="34" charset="0"/>
              <a:buChar char="•"/>
            </a:pPr>
            <a:r>
              <a:rPr lang="en-US" u="none" baseline="0" dirty="0">
                <a:sym typeface="Wingdings" panose="05000000000000000000" pitchFamily="2" charset="2"/>
              </a:rPr>
              <a:t>Key include HFSC (HI and Oversight subs – Waters, Clay, Green; ), Banking (Housing sub – Crapo, Perdue; Brown, Menendez), Ag (both chambers)</a:t>
            </a:r>
          </a:p>
          <a:p>
            <a:pPr marL="628650" lvl="1" indent="-171450">
              <a:buFont typeface="Arial" panose="020B0604020202020204" pitchFamily="34" charset="0"/>
              <a:buChar char="•"/>
            </a:pPr>
            <a:r>
              <a:rPr lang="en-US" u="none" baseline="0" dirty="0">
                <a:sym typeface="Wingdings" panose="05000000000000000000" pitchFamily="2" charset="2"/>
              </a:rPr>
              <a:t>Introduction by members (search for co-sponsors)</a:t>
            </a:r>
          </a:p>
          <a:p>
            <a:pPr marL="1085850" lvl="2" indent="-171450">
              <a:buFont typeface="Arial" panose="020B0604020202020204" pitchFamily="34" charset="0"/>
              <a:buChar char="•"/>
            </a:pPr>
            <a:r>
              <a:rPr lang="en-US" u="none" baseline="0" dirty="0"/>
              <a:t>Committee jurisdiction</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baseline="0" dirty="0"/>
              <a:t>HOUSE: Hearings and testimony; reporting out through Rules (full process – needs 218) or Suspension (2/3); floor vote</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baseline="0" dirty="0"/>
              <a:t>SENATE: Consideration; indefinite debate; floor vote</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baseline="0" dirty="0"/>
              <a:t>Conference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none" baseline="0" dirty="0"/>
              <a:t>AGENCIES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HUD is the federal government’s primary affordable housing agency. The agency administers programs that provide rental and homeownership units that are affordable to low income, very low income, and extremely low income (ELI) households. HUD also manages grants for community development activities and plays a vital role in the administration’s efforts to strengthen the housing market.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u="sng"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FHFA regulates the Federal National Mortgage Association (Fannie Mae) and the Federal Home Loan Mortgage Corporation (Freddie Mac), which are both GSEs. It also regulates the Federal Home Loan Banks to ensure there is sufficient funding for housing finance and community investments.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u="sng"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USDA RHS administers programs that provide affordable rental and homeownership opportunities in rural areas of the country. RHS affordable housing programs provide grants, loans, and direct funding for rental housing operations and development.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u="sng"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Department of the Treasury administers several housing and community development programs including the Low Income Housing Tax Credit (LIHTC) program, the Making Home Affordable program, the Hardest Hit Fund, and Community Development Financial Institutions (CDFI).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A few others:</a:t>
            </a:r>
            <a:r>
              <a:rPr lang="en-US" baseline="0" dirty="0"/>
              <a:t> DOJ (VAWA), VA (HUD-VASH)</a:t>
            </a: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u="sng"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sng" baseline="0" dirty="0"/>
              <a:t>Oversight: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Enforcement of existing laws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Development of policy and program implementation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u="sng"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sng" baseline="0" dirty="0"/>
              <a:t>Regulatory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Congress passes legislation and the president, by signing that legislation, turns it into a law. Usually, these laws spell out the general intent of Congress but do not include all of the technical details essential to putting Congress’ wishes into practice. Regulations add those details and usually present the law’s requirements in language that is easier to understand.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Before HUD can publish a rule for comment or publish an interim rule, HUD must submit the rule to HUD’s Congressional authorizing committees for approval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u="none"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Proposed regulation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OIRA clearance from OMB</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Notice of proposed rulemaking </a:t>
            </a:r>
            <a:r>
              <a:rPr lang="en-US" b="0" u="none" baseline="0" dirty="0">
                <a:sym typeface="Wingdings" panose="05000000000000000000" pitchFamily="2" charset="2"/>
              </a:rPr>
              <a:t> Public comment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sym typeface="Wingdings" panose="05000000000000000000" pitchFamily="2" charset="2"/>
              </a:rPr>
              <a:t>Final regulations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Once the comment period on a proposed rule is closed, HUD must consider all comments and may make changes based on them. </a:t>
            </a:r>
            <a:r>
              <a:rPr lang="en-US"/>
              <a:t>Once those changes are complete, and after another review by OIRA, HUD publishes a final rule in the Federal Register</a:t>
            </a:r>
            <a:endParaRPr lang="en-US" b="0" u="none"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u="none"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u="none" baseline="0" dirty="0"/>
          </a:p>
          <a:p>
            <a:pPr marL="1085850" lvl="2"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b="0" u="none" baseline="0" dirty="0"/>
          </a:p>
          <a:p>
            <a:pPr marL="628650" lvl="1" indent="-171450">
              <a:buFont typeface="Arial" panose="020B0604020202020204" pitchFamily="34" charset="0"/>
              <a:buChar char="•"/>
            </a:pPr>
            <a:endParaRPr lang="en-US" b="0" u="none" dirty="0"/>
          </a:p>
        </p:txBody>
      </p:sp>
      <p:sp>
        <p:nvSpPr>
          <p:cNvPr id="4" name="Slide Number Placeholder 3"/>
          <p:cNvSpPr>
            <a:spLocks noGrp="1"/>
          </p:cNvSpPr>
          <p:nvPr>
            <p:ph type="sldNum" sz="quarter" idx="10"/>
          </p:nvPr>
        </p:nvSpPr>
        <p:spPr/>
        <p:txBody>
          <a:bodyPr/>
          <a:lstStyle/>
          <a:p>
            <a:fld id="{0CDF5E0A-FBCC-4C68-BBBE-36424830D4F0}" type="slidenum">
              <a:rPr lang="en-US" smtClean="0"/>
              <a:t>2</a:t>
            </a:fld>
            <a:endParaRPr lang="en-US"/>
          </a:p>
        </p:txBody>
      </p:sp>
    </p:spTree>
    <p:extLst>
      <p:ext uri="{BB962C8B-B14F-4D97-AF65-F5344CB8AC3E}">
        <p14:creationId xmlns:p14="http://schemas.microsoft.com/office/powerpoint/2010/main" val="3448377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f</a:t>
            </a:r>
          </a:p>
        </p:txBody>
      </p:sp>
      <p:sp>
        <p:nvSpPr>
          <p:cNvPr id="4" name="Slide Number Placeholder 3"/>
          <p:cNvSpPr>
            <a:spLocks noGrp="1"/>
          </p:cNvSpPr>
          <p:nvPr>
            <p:ph type="sldNum" sz="quarter" idx="5"/>
          </p:nvPr>
        </p:nvSpPr>
        <p:spPr/>
        <p:txBody>
          <a:bodyPr/>
          <a:lstStyle/>
          <a:p>
            <a:fld id="{0CDF5E0A-FBCC-4C68-BBBE-36424830D4F0}" type="slidenum">
              <a:rPr lang="en-US" smtClean="0"/>
              <a:t>16</a:t>
            </a:fld>
            <a:endParaRPr lang="en-US"/>
          </a:p>
        </p:txBody>
      </p:sp>
    </p:spTree>
    <p:extLst>
      <p:ext uri="{BB962C8B-B14F-4D97-AF65-F5344CB8AC3E}">
        <p14:creationId xmlns:p14="http://schemas.microsoft.com/office/powerpoint/2010/main" val="2310300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DF5E0A-FBCC-4C68-BBBE-36424830D4F0}" type="slidenum">
              <a:rPr lang="en-US" smtClean="0"/>
              <a:t>18</a:t>
            </a:fld>
            <a:endParaRPr lang="en-US"/>
          </a:p>
        </p:txBody>
      </p:sp>
    </p:spTree>
    <p:extLst>
      <p:ext uri="{BB962C8B-B14F-4D97-AF65-F5344CB8AC3E}">
        <p14:creationId xmlns:p14="http://schemas.microsoft.com/office/powerpoint/2010/main" val="3933012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is nominal</a:t>
            </a:r>
          </a:p>
        </p:txBody>
      </p:sp>
      <p:sp>
        <p:nvSpPr>
          <p:cNvPr id="4" name="Slide Number Placeholder 3"/>
          <p:cNvSpPr>
            <a:spLocks noGrp="1"/>
          </p:cNvSpPr>
          <p:nvPr>
            <p:ph type="sldNum" sz="quarter" idx="5"/>
          </p:nvPr>
        </p:nvSpPr>
        <p:spPr/>
        <p:txBody>
          <a:bodyPr/>
          <a:lstStyle/>
          <a:p>
            <a:fld id="{0CDF5E0A-FBCC-4C68-BBBE-36424830D4F0}" type="slidenum">
              <a:rPr lang="en-US" smtClean="0"/>
              <a:t>4</a:t>
            </a:fld>
            <a:endParaRPr lang="en-US"/>
          </a:p>
        </p:txBody>
      </p:sp>
    </p:spTree>
    <p:extLst>
      <p:ext uri="{BB962C8B-B14F-4D97-AF65-F5344CB8AC3E}">
        <p14:creationId xmlns:p14="http://schemas.microsoft.com/office/powerpoint/2010/main" val="393301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CA9D5-999B-496C-8B83-EB3E7C3DB96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700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possible “</a:t>
            </a:r>
            <a:r>
              <a:rPr lang="en-US" dirty="0" err="1"/>
              <a:t>downpayment</a:t>
            </a:r>
            <a:r>
              <a:rPr lang="en-US" dirty="0"/>
              <a:t>” on HCVs for kids in FY2020</a:t>
            </a:r>
          </a:p>
        </p:txBody>
      </p:sp>
      <p:sp>
        <p:nvSpPr>
          <p:cNvPr id="4" name="Slide Number Placeholder 3"/>
          <p:cNvSpPr>
            <a:spLocks noGrp="1"/>
          </p:cNvSpPr>
          <p:nvPr>
            <p:ph type="sldNum" sz="quarter" idx="5"/>
          </p:nvPr>
        </p:nvSpPr>
        <p:spPr/>
        <p:txBody>
          <a:bodyPr/>
          <a:lstStyle/>
          <a:p>
            <a:fld id="{0CDF5E0A-FBCC-4C68-BBBE-36424830D4F0}" type="slidenum">
              <a:rPr lang="en-US" smtClean="0"/>
              <a:t>6</a:t>
            </a:fld>
            <a:endParaRPr lang="en-US"/>
          </a:p>
        </p:txBody>
      </p:sp>
    </p:spTree>
    <p:extLst>
      <p:ext uri="{BB962C8B-B14F-4D97-AF65-F5344CB8AC3E}">
        <p14:creationId xmlns:p14="http://schemas.microsoft.com/office/powerpoint/2010/main" val="3368487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sng" dirty="0"/>
              <a:t>RAD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HUD’s current definition of success for the RAD program is developer-focused without considering metrics of the impact of the program on tenants, the quality of the housing, and future preservation of properties as affordable housing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To date, RAD conversions have often been detrimental for low-income tenants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Tenants experience discrimination</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We have seen explicit violations of fair housing and civil rights laws and HUD must more clearly educate owners and hold them accountable to their obligations under the law</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Tenants are often displaced</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Transfer of assistance requirements for the demo are vague and tenants have raised significant fair housing and accessibility concerns when presented with such transfers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Some PHAs are unfamiliar with choice mobility policies and fail to inform residents of their rights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Owners frequently fail to accommodate tenants’ requests or needs</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Tenants do not receive adequate education on the program</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Relocations have been problematic</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Residents are often denied their rights to appropriate grievance procedures</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Tenants often face resistance when organizing</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HUD has failed to collect house rules from many owners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Owners often screen tenants out post-conversion resulting in housing instability and homelessness among the poorest families</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Tenants are often re-screened for eligibility after conversion despite protections included in the demonstration</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Conversion plans lack transparency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Many properties have continued poor conditions after conversion</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RAD was conceived to respond to dilapidated housing and serious repair needs but many properties are converting without undergoing significant repairs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With the nature of the tax credits involved in most of the conversion deals, the “affordability” levels of the units themselves are changing</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Public housing was suited for poor families, people with disabilities, seniors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Tax credits target higher income families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Any exceptions to 1:1 unit replacement rules are at odds with the preservation goals of the program</a:t>
            </a:r>
          </a:p>
          <a:p>
            <a:pPr marL="0" lvl="0" indent="0">
              <a:buFont typeface="Arial" panose="020B0604020202020204" pitchFamily="34" charset="0"/>
              <a:buNone/>
            </a:pPr>
            <a:endParaRPr lang="en-US" b="1" u="sng" dirty="0"/>
          </a:p>
          <a:p>
            <a:pPr marL="0" lv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0CDF5E0A-FBCC-4C68-BBBE-36424830D4F0}" type="slidenum">
              <a:rPr lang="en-US" smtClean="0"/>
              <a:t>10</a:t>
            </a:fld>
            <a:endParaRPr lang="en-US"/>
          </a:p>
        </p:txBody>
      </p:sp>
    </p:spTree>
    <p:extLst>
      <p:ext uri="{BB962C8B-B14F-4D97-AF65-F5344CB8AC3E}">
        <p14:creationId xmlns:p14="http://schemas.microsoft.com/office/powerpoint/2010/main" val="1097084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b="1" u="sng" dirty="0"/>
              <a:t>MTW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HUD’s recent Operations Notice and the waivers it will make available to participating PHAs are inconsistent with the original goals of the program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safe harbors and exemptions allowable do not sufficiently protect tenants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Resident’s voices have been shut out of the MTW planning process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HUD has not closely monitored PHA’s statutory requirements, and MTW PHAs serve significantly fewer families than they did prior to MTW status designation</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Congress should require compliance with the requirements in order to participate in the expansion</a:t>
            </a:r>
            <a:endParaRPr lang="en-US" dirty="0"/>
          </a:p>
        </p:txBody>
      </p:sp>
      <p:sp>
        <p:nvSpPr>
          <p:cNvPr id="4" name="Slide Number Placeholder 3"/>
          <p:cNvSpPr>
            <a:spLocks noGrp="1"/>
          </p:cNvSpPr>
          <p:nvPr>
            <p:ph type="sldNum" sz="quarter" idx="10"/>
          </p:nvPr>
        </p:nvSpPr>
        <p:spPr/>
        <p:txBody>
          <a:bodyPr/>
          <a:lstStyle/>
          <a:p>
            <a:fld id="{0CDF5E0A-FBCC-4C68-BBBE-36424830D4F0}" type="slidenum">
              <a:rPr lang="en-US" smtClean="0"/>
              <a:t>11</a:t>
            </a:fld>
            <a:endParaRPr lang="en-US"/>
          </a:p>
        </p:txBody>
      </p:sp>
    </p:spTree>
    <p:extLst>
      <p:ext uri="{BB962C8B-B14F-4D97-AF65-F5344CB8AC3E}">
        <p14:creationId xmlns:p14="http://schemas.microsoft.com/office/powerpoint/2010/main" val="3351094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Immigrants and their families may be forced to choose between receiving critical benefits and risking their ability to enter or stay in the United States</a:t>
            </a:r>
          </a:p>
          <a:p>
            <a:pPr marL="628650" lvl="1" indent="-171450">
              <a:buFont typeface="Arial" panose="020B0604020202020204" pitchFamily="34" charset="0"/>
              <a:buChar char="•"/>
            </a:pPr>
            <a:r>
              <a:rPr lang="en-US" dirty="0"/>
              <a:t>The proposed rule will force noncitizens to choose between accessing benefits for which they are eligible and maintaining their immigration status, directly impacting thousands of immigrant families’ access to housing and other lifeline assistance programs. The chilling effect of the rule cannot be underestimated. Because the proposed rule changes long-standing federal policy and has created confusion over the extent of its reach, we are already hearing about immigrants and their families foregoing critical assistance. This means family budgets will be tightened, directly impacting the amount of money a family has for housing. The rule could place millions of immigrants at risk of homelessness.</a:t>
            </a:r>
          </a:p>
          <a:p>
            <a:pPr marL="628650" lvl="1" indent="-171450">
              <a:buFont typeface="Arial" panose="020B0604020202020204" pitchFamily="34" charset="0"/>
              <a:buChar char="•"/>
            </a:pPr>
            <a:r>
              <a:rPr lang="en-US" dirty="0"/>
              <a:t>The rule would primarily affect noncitizens who are applying for lawful permanent resident status (a green card), individuals seeking an extension of or changes to their non-immigrant status, and immigrants seeking admission into the U.S. Some immigrants will not be subject to the public charge test. These include refugees, </a:t>
            </a:r>
            <a:r>
              <a:rPr lang="en-US" dirty="0" err="1"/>
              <a:t>asylees</a:t>
            </a:r>
            <a:r>
              <a:rPr lang="en-US" dirty="0"/>
              <a:t>, survivors of trafficking and other serious crimes, self-petitioners under the Violence Against Women Act, special immigrant juveniles, certain people who have been paroled into the U.S., as well as lawful permanent residents applying for U.S. citizenship. </a:t>
            </a:r>
          </a:p>
          <a:p>
            <a:pPr marL="171450" indent="-171450">
              <a:buFont typeface="Arial" panose="020B0604020202020204" pitchFamily="34" charset="0"/>
              <a:buChar char="•"/>
            </a:pPr>
            <a:r>
              <a:rPr lang="en-US" dirty="0"/>
              <a:t>The proposed rule will not consider whether an applicant’s children, including both immigrant and U.S. citizen children, have ever sought, received, or used public benefits. The test only looks at the applicant’s personal use of these benefits —children’s use of these benefits will not be counted against their parents. However, if a child is applying for status themselves, any subsidy they receive would be weighed against them in a public charge test. </a:t>
            </a:r>
          </a:p>
          <a:p>
            <a:pPr marL="628650" lvl="1" indent="-171450">
              <a:buFont typeface="Arial" panose="020B0604020202020204" pitchFamily="34" charset="0"/>
              <a:buChar char="•"/>
            </a:pPr>
            <a:r>
              <a:rPr lang="en-US" dirty="0"/>
              <a:t>However, certain immigrants who currently receive or are eligible to receive public housing and Section 8 subsidies (such as parolees) would be subject to the public charge test, if they apply for a green card.</a:t>
            </a:r>
          </a:p>
        </p:txBody>
      </p:sp>
      <p:sp>
        <p:nvSpPr>
          <p:cNvPr id="4" name="Slide Number Placeholder 3"/>
          <p:cNvSpPr>
            <a:spLocks noGrp="1"/>
          </p:cNvSpPr>
          <p:nvPr>
            <p:ph type="sldNum" sz="quarter" idx="10"/>
          </p:nvPr>
        </p:nvSpPr>
        <p:spPr/>
        <p:txBody>
          <a:bodyPr/>
          <a:lstStyle/>
          <a:p>
            <a:fld id="{0CDF5E0A-FBCC-4C68-BBBE-36424830D4F0}" type="slidenum">
              <a:rPr lang="en-US" smtClean="0"/>
              <a:t>12</a:t>
            </a:fld>
            <a:endParaRPr lang="en-US"/>
          </a:p>
        </p:txBody>
      </p:sp>
    </p:spTree>
    <p:extLst>
      <p:ext uri="{BB962C8B-B14F-4D97-AF65-F5344CB8AC3E}">
        <p14:creationId xmlns:p14="http://schemas.microsoft.com/office/powerpoint/2010/main" val="3522543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Broad attack on Fair Housing and Lending programs and policies </a:t>
            </a:r>
          </a:p>
          <a:p>
            <a:endParaRPr lang="en-US" dirty="0"/>
          </a:p>
        </p:txBody>
      </p:sp>
      <p:sp>
        <p:nvSpPr>
          <p:cNvPr id="4" name="Slide Number Placeholder 3"/>
          <p:cNvSpPr>
            <a:spLocks noGrp="1"/>
          </p:cNvSpPr>
          <p:nvPr>
            <p:ph type="sldNum" sz="quarter" idx="5"/>
          </p:nvPr>
        </p:nvSpPr>
        <p:spPr/>
        <p:txBody>
          <a:bodyPr/>
          <a:lstStyle/>
          <a:p>
            <a:fld id="{0CDF5E0A-FBCC-4C68-BBBE-36424830D4F0}" type="slidenum">
              <a:rPr lang="en-US" smtClean="0"/>
              <a:t>13</a:t>
            </a:fld>
            <a:endParaRPr lang="en-US"/>
          </a:p>
        </p:txBody>
      </p:sp>
    </p:spTree>
    <p:extLst>
      <p:ext uri="{BB962C8B-B14F-4D97-AF65-F5344CB8AC3E}">
        <p14:creationId xmlns:p14="http://schemas.microsoft.com/office/powerpoint/2010/main" val="3302726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Broad attack on Fair Housing and Lending programs and policies </a:t>
            </a:r>
          </a:p>
          <a:p>
            <a:endParaRPr lang="en-US" dirty="0"/>
          </a:p>
        </p:txBody>
      </p:sp>
      <p:sp>
        <p:nvSpPr>
          <p:cNvPr id="4" name="Slide Number Placeholder 3"/>
          <p:cNvSpPr>
            <a:spLocks noGrp="1"/>
          </p:cNvSpPr>
          <p:nvPr>
            <p:ph type="sldNum" sz="quarter" idx="5"/>
          </p:nvPr>
        </p:nvSpPr>
        <p:spPr/>
        <p:txBody>
          <a:bodyPr/>
          <a:lstStyle/>
          <a:p>
            <a:fld id="{0CDF5E0A-FBCC-4C68-BBBE-36424830D4F0}" type="slidenum">
              <a:rPr lang="en-US" smtClean="0"/>
              <a:t>14</a:t>
            </a:fld>
            <a:endParaRPr lang="en-US"/>
          </a:p>
        </p:txBody>
      </p:sp>
    </p:spTree>
    <p:extLst>
      <p:ext uri="{BB962C8B-B14F-4D97-AF65-F5344CB8AC3E}">
        <p14:creationId xmlns:p14="http://schemas.microsoft.com/office/powerpoint/2010/main" val="155425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AB7FE7-7FDB-4B9C-8E04-2108948588EA}"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61619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AB7FE7-7FDB-4B9C-8E04-2108948588EA}" type="datetimeFigureOut">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3252620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AB7FE7-7FDB-4B9C-8E04-2108948588EA}" type="datetimeFigureOut">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328975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AB7FE7-7FDB-4B9C-8E04-2108948588EA}"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296768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AB7FE7-7FDB-4B9C-8E04-2108948588EA}"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17842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B3AB7FE7-7FDB-4B9C-8E04-2108948588EA}" type="datetimeFigureOut">
              <a:rPr lang="en-US" smtClean="0"/>
              <a:t>3/13/2019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424031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1160EA64-D806-43AC-9DF2-F8C432F32B4C}" type="datetimeFigureOut">
              <a:rPr lang="en-US" smtClean="0"/>
              <a:t>3/13/2019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89C387D8-FB26-4387-87B2-89A5A49F9816}" type="slidenum">
              <a:rPr lang="en-US" smtClean="0"/>
              <a:pPr/>
              <a:t>‹#›</a:t>
            </a:fld>
            <a:endParaRPr lang="en-US" dirty="0"/>
          </a:p>
        </p:txBody>
      </p:sp>
    </p:spTree>
    <p:extLst>
      <p:ext uri="{BB962C8B-B14F-4D97-AF65-F5344CB8AC3E}">
        <p14:creationId xmlns:p14="http://schemas.microsoft.com/office/powerpoint/2010/main" val="355609144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B3AB7FE7-7FDB-4B9C-8E04-2108948588EA}" type="datetimeFigureOut">
              <a:rPr lang="en-US" smtClean="0"/>
              <a:t>3/13/2019</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3779268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AB7FE7-7FDB-4B9C-8E04-2108948588EA}" type="datetimeFigureOut">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22540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B3AB7FE7-7FDB-4B9C-8E04-2108948588EA}" type="datetimeFigureOut">
              <a:rPr lang="en-US" smtClean="0"/>
              <a:t>3/13/2019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389502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B3AB7FE7-7FDB-4B9C-8E04-2108948588EA}" type="datetimeFigureOut">
              <a:rPr lang="en-US" smtClean="0"/>
              <a:t>3/13/2019</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0ECE4C24-B719-49D4-A3BF-38B57F880287}" type="slidenum">
              <a:rPr lang="en-US" smtClean="0"/>
              <a:t>‹#›</a:t>
            </a:fld>
            <a:endParaRPr lang="en-US"/>
          </a:p>
        </p:txBody>
      </p:sp>
    </p:spTree>
    <p:extLst>
      <p:ext uri="{BB962C8B-B14F-4D97-AF65-F5344CB8AC3E}">
        <p14:creationId xmlns:p14="http://schemas.microsoft.com/office/powerpoint/2010/main" val="2552233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3/13/2019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9C387D8-FB26-4387-87B2-89A5A49F9816}" type="slidenum">
              <a:rPr lang="en-US" smtClean="0"/>
              <a:pPr/>
              <a:t>‹#›</a:t>
            </a:fld>
            <a:endParaRPr lang="en-US" dirty="0"/>
          </a:p>
        </p:txBody>
      </p:sp>
    </p:spTree>
    <p:extLst>
      <p:ext uri="{BB962C8B-B14F-4D97-AF65-F5344CB8AC3E}">
        <p14:creationId xmlns:p14="http://schemas.microsoft.com/office/powerpoint/2010/main" val="3994766115"/>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6C184-6DB1-4ADF-8C86-45682A33C719}"/>
              </a:ext>
            </a:extLst>
          </p:cNvPr>
          <p:cNvSpPr>
            <a:spLocks noGrp="1"/>
          </p:cNvSpPr>
          <p:nvPr>
            <p:ph type="ctrTitle"/>
          </p:nvPr>
        </p:nvSpPr>
        <p:spPr/>
        <p:txBody>
          <a:bodyPr>
            <a:normAutofit fontScale="90000"/>
          </a:bodyPr>
          <a:lstStyle/>
          <a:p>
            <a:r>
              <a:rPr lang="en-US" dirty="0"/>
              <a:t>Federal Policy Opportunities and Risks: What Will the Next Two Years Bring? </a:t>
            </a:r>
            <a:br>
              <a:rPr lang="en-US" dirty="0"/>
            </a:br>
            <a:endParaRPr lang="en-US" dirty="0"/>
          </a:p>
        </p:txBody>
      </p:sp>
      <p:sp>
        <p:nvSpPr>
          <p:cNvPr id="3" name="Subtitle 2">
            <a:extLst>
              <a:ext uri="{FF2B5EF4-FFF2-40B4-BE49-F238E27FC236}">
                <a16:creationId xmlns:a16="http://schemas.microsoft.com/office/drawing/2014/main" id="{81FBC712-37B1-4CA5-8D89-DB9F5B1856E3}"/>
              </a:ext>
            </a:extLst>
          </p:cNvPr>
          <p:cNvSpPr>
            <a:spLocks noGrp="1"/>
          </p:cNvSpPr>
          <p:nvPr>
            <p:ph type="subTitle" idx="1"/>
          </p:nvPr>
        </p:nvSpPr>
        <p:spPr/>
        <p:txBody>
          <a:bodyPr>
            <a:normAutofit fontScale="70000" lnSpcReduction="20000"/>
          </a:bodyPr>
          <a:lstStyle/>
          <a:p>
            <a:r>
              <a:rPr lang="en-US" dirty="0"/>
              <a:t>Barbara Sard, CBPP</a:t>
            </a:r>
          </a:p>
          <a:p>
            <a:r>
              <a:rPr lang="en-US" dirty="0" err="1" smtClean="0"/>
              <a:t>Noëlle</a:t>
            </a:r>
            <a:r>
              <a:rPr lang="en-US" dirty="0" smtClean="0"/>
              <a:t> </a:t>
            </a:r>
            <a:r>
              <a:rPr lang="en-US" dirty="0"/>
              <a:t>Porter, NHLP</a:t>
            </a:r>
          </a:p>
          <a:p>
            <a:r>
              <a:rPr lang="en-US" dirty="0"/>
              <a:t>Lisa Cylar Barrett, NAACP LDF</a:t>
            </a:r>
          </a:p>
        </p:txBody>
      </p:sp>
      <p:grpSp>
        <p:nvGrpSpPr>
          <p:cNvPr id="4" name="Group 3"/>
          <p:cNvGrpSpPr/>
          <p:nvPr/>
        </p:nvGrpSpPr>
        <p:grpSpPr>
          <a:xfrm>
            <a:off x="4127359" y="4670246"/>
            <a:ext cx="4619090" cy="734206"/>
            <a:chOff x="4063563" y="5103627"/>
            <a:chExt cx="4619090" cy="734206"/>
          </a:xfrm>
        </p:grpSpPr>
        <p:pic>
          <p:nvPicPr>
            <p:cNvPr id="1028" name="Picture 4" descr="https://www.naacpldf.org/wp-content/themes/naacp_ldf/assets/images/footer-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4551" y="5278279"/>
              <a:ext cx="898102" cy="3849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cbpp.org/sites/all/themes/custom/cbpp/images/theme/footer/logo_foo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3563" y="5103627"/>
              <a:ext cx="1261328" cy="73420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www.nhlp.org/wp-content/uploads/2017/08/nhlp-horizontal-white@3x-255x0-c-defaul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8171" y="5198370"/>
              <a:ext cx="2013100" cy="54472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36592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Loss of Public Housing Stock</a:t>
            </a:r>
          </a:p>
        </p:txBody>
      </p:sp>
      <p:sp>
        <p:nvSpPr>
          <p:cNvPr id="3" name="Content Placeholder 2"/>
          <p:cNvSpPr>
            <a:spLocks noGrp="1"/>
          </p:cNvSpPr>
          <p:nvPr>
            <p:ph idx="1"/>
          </p:nvPr>
        </p:nvSpPr>
        <p:spPr/>
        <p:txBody>
          <a:bodyPr>
            <a:normAutofit/>
          </a:bodyPr>
          <a:lstStyle/>
          <a:p>
            <a:pPr marL="0" indent="0">
              <a:buNone/>
            </a:pPr>
            <a:r>
              <a:rPr lang="en-US" b="1" u="sng" dirty="0"/>
              <a:t>Expansion of RAD</a:t>
            </a:r>
          </a:p>
          <a:p>
            <a:r>
              <a:rPr lang="en-US" dirty="0"/>
              <a:t>Public housing is a critical component of the federal solution to our country’s affordable housing needs, and yet we have more than $50 billion in outstanding capital repairs</a:t>
            </a:r>
          </a:p>
          <a:p>
            <a:pPr lvl="1"/>
            <a:r>
              <a:rPr lang="en-US" dirty="0"/>
              <a:t>RAD has provided some relief through its conversions, but there are problems with the program’s implementation</a:t>
            </a:r>
          </a:p>
          <a:p>
            <a:r>
              <a:rPr lang="en-US" dirty="0"/>
              <a:t>Congress needs to exercise its oversight to encourage HUD to take a more proactive approach to protecting tenants’ rights in the conversion process</a:t>
            </a:r>
          </a:p>
          <a:p>
            <a:pPr lvl="1"/>
            <a:r>
              <a:rPr lang="en-US" dirty="0"/>
              <a:t>It may be time to place guardrails on the program in statute</a:t>
            </a:r>
          </a:p>
          <a:p>
            <a:pPr marL="0" indent="0">
              <a:buNone/>
            </a:pPr>
            <a:r>
              <a:rPr lang="en-US" b="1" u="sng" dirty="0"/>
              <a:t>HUD policies that reduce the number of PH Units</a:t>
            </a:r>
          </a:p>
          <a:p>
            <a:r>
              <a:rPr lang="en-US" dirty="0"/>
              <a:t>Recent notice making it easier for PHAs to meet demolition/disposition standards</a:t>
            </a:r>
          </a:p>
          <a:p>
            <a:r>
              <a:rPr lang="en-US" dirty="0"/>
              <a:t>Lack of tenant protections and preservation </a:t>
            </a:r>
            <a:r>
              <a:rPr lang="en-US" dirty="0" smtClean="0"/>
              <a:t>requirements</a:t>
            </a:r>
            <a:endParaRPr lang="en-US" dirty="0"/>
          </a:p>
        </p:txBody>
      </p:sp>
    </p:spTree>
    <p:extLst>
      <p:ext uri="{BB962C8B-B14F-4D97-AF65-F5344CB8AC3E}">
        <p14:creationId xmlns:p14="http://schemas.microsoft.com/office/powerpoint/2010/main" val="49142812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Expansion of MTW </a:t>
            </a:r>
            <a:r>
              <a:rPr lang="en-US" dirty="0" smtClean="0"/>
              <a:t>Program</a:t>
            </a:r>
            <a:endParaRPr lang="en-US" dirty="0"/>
          </a:p>
        </p:txBody>
      </p:sp>
      <p:sp>
        <p:nvSpPr>
          <p:cNvPr id="3" name="Content Placeholder 2"/>
          <p:cNvSpPr>
            <a:spLocks noGrp="1"/>
          </p:cNvSpPr>
          <p:nvPr>
            <p:ph idx="1"/>
          </p:nvPr>
        </p:nvSpPr>
        <p:spPr/>
        <p:txBody>
          <a:bodyPr/>
          <a:lstStyle/>
          <a:p>
            <a:r>
              <a:rPr lang="en-US" dirty="0" smtClean="0"/>
              <a:t>Congress </a:t>
            </a:r>
            <a:r>
              <a:rPr lang="en-US" dirty="0"/>
              <a:t>needs to exercise its oversight to place checks on HUD’s expansion of the MTW demonstration </a:t>
            </a:r>
          </a:p>
          <a:p>
            <a:r>
              <a:rPr lang="en-US" dirty="0"/>
              <a:t>Recent expansion to 100 additional agencies. Newly added agencies have broad discretion to implement a number of harmful waivers </a:t>
            </a:r>
            <a:r>
              <a:rPr lang="en-US" dirty="0" smtClean="0"/>
              <a:t>without </a:t>
            </a:r>
            <a:r>
              <a:rPr lang="en-US" dirty="0"/>
              <a:t>HUD </a:t>
            </a:r>
            <a:r>
              <a:rPr lang="en-US" dirty="0" smtClean="0"/>
              <a:t>approval</a:t>
            </a:r>
            <a:endParaRPr lang="en-US" dirty="0"/>
          </a:p>
        </p:txBody>
      </p:sp>
    </p:spTree>
    <p:extLst>
      <p:ext uri="{BB962C8B-B14F-4D97-AF65-F5344CB8AC3E}">
        <p14:creationId xmlns:p14="http://schemas.microsoft.com/office/powerpoint/2010/main" val="209082258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Charge Rule Change</a:t>
            </a:r>
          </a:p>
        </p:txBody>
      </p:sp>
      <p:sp>
        <p:nvSpPr>
          <p:cNvPr id="3" name="Content Placeholder 2"/>
          <p:cNvSpPr>
            <a:spLocks noGrp="1"/>
          </p:cNvSpPr>
          <p:nvPr>
            <p:ph idx="1"/>
          </p:nvPr>
        </p:nvSpPr>
        <p:spPr/>
        <p:txBody>
          <a:bodyPr/>
          <a:lstStyle/>
          <a:p>
            <a:r>
              <a:rPr lang="en-US" dirty="0"/>
              <a:t>The proposed rule would change the public charge test to examine whether an applicant uses or receives, or is likely to use or receive, one or more public benefits, including non-cash benefits, such as certain federal housing assistance</a:t>
            </a:r>
          </a:p>
          <a:p>
            <a:pPr lvl="1"/>
            <a:r>
              <a:rPr lang="en-US" dirty="0"/>
              <a:t>Explicitly includes three federal housing programs: Section 8 Housing Choice Voucher Program, Project-Based Section 8 Rental Assistance (including Section 8 Moderate Rehabilitation), and Public Housing</a:t>
            </a:r>
          </a:p>
        </p:txBody>
      </p:sp>
    </p:spTree>
    <p:extLst>
      <p:ext uri="{BB962C8B-B14F-4D97-AF65-F5344CB8AC3E}">
        <p14:creationId xmlns:p14="http://schemas.microsoft.com/office/powerpoint/2010/main" val="1316200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Fair Housing Risks </a:t>
            </a:r>
          </a:p>
        </p:txBody>
      </p:sp>
      <p:sp>
        <p:nvSpPr>
          <p:cNvPr id="3" name="Content Placeholder 2"/>
          <p:cNvSpPr>
            <a:spLocks noGrp="1"/>
          </p:cNvSpPr>
          <p:nvPr>
            <p:ph idx="1"/>
          </p:nvPr>
        </p:nvSpPr>
        <p:spPr/>
        <p:txBody>
          <a:bodyPr>
            <a:normAutofit/>
          </a:bodyPr>
          <a:lstStyle/>
          <a:p>
            <a:pPr marL="228600" lvl="1">
              <a:spcBef>
                <a:spcPts val="1000"/>
              </a:spcBef>
            </a:pPr>
            <a:r>
              <a:rPr lang="en-US" sz="2800" dirty="0"/>
              <a:t>Rollback of the Affirmatively Furthering Fair Housing (AFFH) Rule</a:t>
            </a:r>
          </a:p>
          <a:p>
            <a:pPr lvl="1"/>
            <a:r>
              <a:rPr lang="en-US" dirty="0"/>
              <a:t> January 5, 2018, HUD, issued a notice, extending compliance with the Affirmatively Furthering Fair Housing Rule (AFFH) until October 31, 2020.</a:t>
            </a:r>
          </a:p>
          <a:p>
            <a:pPr lvl="1"/>
            <a:r>
              <a:rPr lang="en-US" dirty="0"/>
              <a:t>May 8, 2018 lawsuit filed against HUD regarding Suspension of AFFH Rule </a:t>
            </a:r>
          </a:p>
          <a:p>
            <a:pPr lvl="1"/>
            <a:r>
              <a:rPr lang="en-US" dirty="0"/>
              <a:t>May 2018 – HUD reverses suspension of AFFH Rule but withdraws the AFFH Assessment Tool</a:t>
            </a:r>
          </a:p>
          <a:p>
            <a:pPr lvl="1"/>
            <a:r>
              <a:rPr lang="en-US" dirty="0"/>
              <a:t>August 16, 2018 – HUD issued an Advanced Notice of Proposed Rulemaking (ANPR) entitled “Affirmatively Furthering Fair Housing: Streamlining and Enhancements” </a:t>
            </a:r>
          </a:p>
          <a:p>
            <a:pPr lvl="1"/>
            <a:r>
              <a:rPr lang="en-US" dirty="0"/>
              <a:t>Comments on the ANPR were due:  October 15, 2018, approximately  1568 comments were submitted</a:t>
            </a:r>
          </a:p>
          <a:p>
            <a:pPr marL="914400" lvl="2" indent="0">
              <a:buNone/>
            </a:pPr>
            <a:endParaRPr lang="en-US" dirty="0"/>
          </a:p>
        </p:txBody>
      </p:sp>
    </p:spTree>
    <p:extLst>
      <p:ext uri="{BB962C8B-B14F-4D97-AF65-F5344CB8AC3E}">
        <p14:creationId xmlns:p14="http://schemas.microsoft.com/office/powerpoint/2010/main" val="804866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Fair Housing Risks </a:t>
            </a:r>
            <a:r>
              <a:rPr lang="en-US" dirty="0" smtClean="0"/>
              <a:t>(Cont’d)</a:t>
            </a:r>
            <a:endParaRPr lang="en-US" dirty="0"/>
          </a:p>
        </p:txBody>
      </p:sp>
      <p:sp>
        <p:nvSpPr>
          <p:cNvPr id="3" name="Content Placeholder 2"/>
          <p:cNvSpPr>
            <a:spLocks noGrp="1"/>
          </p:cNvSpPr>
          <p:nvPr>
            <p:ph idx="1"/>
          </p:nvPr>
        </p:nvSpPr>
        <p:spPr/>
        <p:txBody>
          <a:bodyPr>
            <a:normAutofit/>
          </a:bodyPr>
          <a:lstStyle/>
          <a:p>
            <a:pPr marL="914400" lvl="2" indent="0">
              <a:buNone/>
            </a:pPr>
            <a:endParaRPr lang="en-US" sz="2400" b="1" dirty="0"/>
          </a:p>
          <a:p>
            <a:pPr marL="228600" lvl="1">
              <a:spcBef>
                <a:spcPts val="1000"/>
              </a:spcBef>
            </a:pPr>
            <a:r>
              <a:rPr lang="en-US" sz="2800" dirty="0"/>
              <a:t>Rollback of Disparate Impact Rule </a:t>
            </a:r>
          </a:p>
          <a:p>
            <a:pPr lvl="1"/>
            <a:r>
              <a:rPr lang="en-US" dirty="0"/>
              <a:t>June 20, 2018 - HUD issued an ANPR entitled “Reconsideration of HUD’s Implementation of the Fair Housing Act’s Disparate Impact Standard”</a:t>
            </a:r>
          </a:p>
          <a:p>
            <a:pPr lvl="1"/>
            <a:r>
              <a:rPr lang="en-US" dirty="0"/>
              <a:t>Comments on the ANPR were due:  August 20, 2018, approximately 1,923 comments were submitted</a:t>
            </a:r>
          </a:p>
          <a:p>
            <a:pPr lvl="1"/>
            <a:r>
              <a:rPr lang="en-US" dirty="0"/>
              <a:t>Proposed Rule sent to OMB February 1</a:t>
            </a:r>
            <a:r>
              <a:rPr lang="en-US" baseline="30000" dirty="0"/>
              <a:t>st</a:t>
            </a:r>
            <a:r>
              <a:rPr lang="en-US" dirty="0"/>
              <a:t> </a:t>
            </a:r>
          </a:p>
          <a:p>
            <a:pPr lvl="1"/>
            <a:r>
              <a:rPr lang="en-US" dirty="0"/>
              <a:t>Posting of Proposed Rule expected in the next few </a:t>
            </a:r>
            <a:r>
              <a:rPr lang="en-US" dirty="0" smtClean="0"/>
              <a:t>weeks</a:t>
            </a:r>
            <a:endParaRPr lang="en-US" dirty="0"/>
          </a:p>
        </p:txBody>
      </p:sp>
    </p:spTree>
    <p:extLst>
      <p:ext uri="{BB962C8B-B14F-4D97-AF65-F5344CB8AC3E}">
        <p14:creationId xmlns:p14="http://schemas.microsoft.com/office/powerpoint/2010/main" val="385655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E669A-FF89-4F53-859B-42AE2A22D93E}"/>
              </a:ext>
            </a:extLst>
          </p:cNvPr>
          <p:cNvSpPr>
            <a:spLocks noGrp="1"/>
          </p:cNvSpPr>
          <p:nvPr>
            <p:ph type="title"/>
          </p:nvPr>
        </p:nvSpPr>
        <p:spPr/>
        <p:txBody>
          <a:bodyPr/>
          <a:lstStyle/>
          <a:p>
            <a:r>
              <a:rPr lang="en-US" dirty="0"/>
              <a:t>Fair Housing Risks (Cont’d)</a:t>
            </a:r>
          </a:p>
        </p:txBody>
      </p:sp>
      <p:sp>
        <p:nvSpPr>
          <p:cNvPr id="3" name="Content Placeholder 2">
            <a:extLst>
              <a:ext uri="{FF2B5EF4-FFF2-40B4-BE49-F238E27FC236}">
                <a16:creationId xmlns:a16="http://schemas.microsoft.com/office/drawing/2014/main" id="{6A3112B4-CCA6-4638-8364-E6D354357C9B}"/>
              </a:ext>
            </a:extLst>
          </p:cNvPr>
          <p:cNvSpPr>
            <a:spLocks noGrp="1"/>
          </p:cNvSpPr>
          <p:nvPr>
            <p:ph idx="1"/>
          </p:nvPr>
        </p:nvSpPr>
        <p:spPr/>
        <p:txBody>
          <a:bodyPr/>
          <a:lstStyle/>
          <a:p>
            <a:pPr marL="0" indent="0">
              <a:buNone/>
            </a:pPr>
            <a:endParaRPr lang="en-US" b="1" dirty="0"/>
          </a:p>
          <a:p>
            <a:pPr marL="228600" lvl="1">
              <a:spcBef>
                <a:spcPts val="1000"/>
              </a:spcBef>
            </a:pPr>
            <a:r>
              <a:rPr lang="en-US" sz="2800" dirty="0"/>
              <a:t>Proposed </a:t>
            </a:r>
            <a:r>
              <a:rPr lang="en-US" sz="2800" dirty="0" smtClean="0"/>
              <a:t>restructuring of </a:t>
            </a:r>
            <a:r>
              <a:rPr lang="en-US" sz="2800" dirty="0"/>
              <a:t>the Community Reinvestment Act</a:t>
            </a:r>
          </a:p>
          <a:p>
            <a:pPr lvl="1"/>
            <a:r>
              <a:rPr lang="en-US" dirty="0"/>
              <a:t>September 5, 2018 – Treasury posted an ANPR entitled “Reforming the Community Reinvestment Act Regulatory Framework”</a:t>
            </a:r>
          </a:p>
          <a:p>
            <a:pPr lvl="1"/>
            <a:r>
              <a:rPr lang="en-US" dirty="0"/>
              <a:t>Comments on the ANPR were due:  November 19, 2018, approximately 1,584 comments were </a:t>
            </a:r>
            <a:r>
              <a:rPr lang="en-US" dirty="0" smtClean="0"/>
              <a:t>submitted</a:t>
            </a:r>
            <a:endParaRPr lang="en-US" dirty="0"/>
          </a:p>
        </p:txBody>
      </p:sp>
    </p:spTree>
    <p:extLst>
      <p:ext uri="{BB962C8B-B14F-4D97-AF65-F5344CB8AC3E}">
        <p14:creationId xmlns:p14="http://schemas.microsoft.com/office/powerpoint/2010/main" val="2834371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Fair Housing Risks (Cont’d)</a:t>
            </a:r>
          </a:p>
        </p:txBody>
      </p:sp>
      <p:sp>
        <p:nvSpPr>
          <p:cNvPr id="3" name="Content Placeholder 2"/>
          <p:cNvSpPr>
            <a:spLocks noGrp="1"/>
          </p:cNvSpPr>
          <p:nvPr>
            <p:ph idx="1"/>
          </p:nvPr>
        </p:nvSpPr>
        <p:spPr/>
        <p:txBody>
          <a:bodyPr>
            <a:normAutofit fontScale="92500" lnSpcReduction="10000"/>
          </a:bodyPr>
          <a:lstStyle/>
          <a:p>
            <a:pPr marL="228600" lvl="1">
              <a:spcBef>
                <a:spcPts val="1000"/>
              </a:spcBef>
            </a:pPr>
            <a:r>
              <a:rPr lang="en-US" sz="2800" dirty="0"/>
              <a:t>Newly confirmed head of FHFA  prior statements calling for an end to Fannie and Freddie’s low income loan programs</a:t>
            </a:r>
          </a:p>
          <a:p>
            <a:pPr marL="228600" lvl="1">
              <a:spcBef>
                <a:spcPts val="1000"/>
              </a:spcBef>
            </a:pPr>
            <a:r>
              <a:rPr lang="en-US" sz="2800" dirty="0"/>
              <a:t>Suggested/planned removal of “free from discrimination” from HUD mission statement</a:t>
            </a:r>
          </a:p>
          <a:p>
            <a:pPr marL="228600" lvl="1">
              <a:spcBef>
                <a:spcPts val="1000"/>
              </a:spcBef>
            </a:pPr>
            <a:r>
              <a:rPr lang="en-US" sz="2800" dirty="0"/>
              <a:t>Funding/Appropriations cuts </a:t>
            </a:r>
          </a:p>
          <a:p>
            <a:pPr marL="228600" lvl="1">
              <a:spcBef>
                <a:spcPts val="1000"/>
              </a:spcBef>
            </a:pPr>
            <a:r>
              <a:rPr lang="en-US" sz="2800" dirty="0"/>
              <a:t>Under-resourced Department of Housing and Urban Development</a:t>
            </a:r>
          </a:p>
          <a:p>
            <a:pPr marL="228600" lvl="1">
              <a:spcBef>
                <a:spcPts val="1000"/>
              </a:spcBef>
            </a:pPr>
            <a:r>
              <a:rPr lang="en-US" sz="2800" dirty="0"/>
              <a:t>Proposed legislation which seeks to enhance civil rights protections but are opening civil rights statutes in a hostile environment </a:t>
            </a:r>
          </a:p>
          <a:p>
            <a:pPr marL="228600" lvl="1">
              <a:spcBef>
                <a:spcPts val="1000"/>
              </a:spcBef>
            </a:pPr>
            <a:r>
              <a:rPr lang="en-US" sz="2800" dirty="0"/>
              <a:t>Algorithmic discrimination</a:t>
            </a:r>
          </a:p>
        </p:txBody>
      </p:sp>
    </p:spTree>
    <p:extLst>
      <p:ext uri="{BB962C8B-B14F-4D97-AF65-F5344CB8AC3E}">
        <p14:creationId xmlns:p14="http://schemas.microsoft.com/office/powerpoint/2010/main" val="3566744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8FDACB-CC14-48BB-9456-A96F54135B40}"/>
              </a:ext>
            </a:extLst>
          </p:cNvPr>
          <p:cNvSpPr>
            <a:spLocks noGrp="1"/>
          </p:cNvSpPr>
          <p:nvPr>
            <p:ph type="title"/>
          </p:nvPr>
        </p:nvSpPr>
        <p:spPr/>
        <p:txBody>
          <a:bodyPr>
            <a:normAutofit fontScale="90000"/>
          </a:bodyPr>
          <a:lstStyle/>
          <a:p>
            <a:r>
              <a:rPr lang="en-US" dirty="0"/>
              <a:t>Looking to 2021 and Beyond: Laying the Foundation for Substantial Progress</a:t>
            </a:r>
          </a:p>
        </p:txBody>
      </p:sp>
      <p:sp>
        <p:nvSpPr>
          <p:cNvPr id="5" name="Text Placeholder 4">
            <a:extLst>
              <a:ext uri="{FF2B5EF4-FFF2-40B4-BE49-F238E27FC236}">
                <a16:creationId xmlns:a16="http://schemas.microsoft.com/office/drawing/2014/main" id="{3E0451E3-F1AA-40B9-B150-80A8AFB535D5}"/>
              </a:ext>
            </a:extLst>
          </p:cNvPr>
          <p:cNvSpPr>
            <a:spLocks noGrp="1"/>
          </p:cNvSpPr>
          <p:nvPr>
            <p:ph type="body" idx="1"/>
          </p:nvPr>
        </p:nvSpPr>
        <p:spPr/>
        <p:txBody>
          <a:bodyPr/>
          <a:lstStyle/>
          <a:p>
            <a:r>
              <a:rPr lang="en-US" dirty="0"/>
              <a:t>Discussion moderated by Deborah </a:t>
            </a:r>
            <a:r>
              <a:rPr lang="en-US" dirty="0" err="1"/>
              <a:t>Thrope</a:t>
            </a:r>
            <a:r>
              <a:rPr lang="en-US" dirty="0"/>
              <a:t>, NHLP</a:t>
            </a:r>
          </a:p>
        </p:txBody>
      </p:sp>
    </p:spTree>
    <p:extLst>
      <p:ext uri="{BB962C8B-B14F-4D97-AF65-F5344CB8AC3E}">
        <p14:creationId xmlns:p14="http://schemas.microsoft.com/office/powerpoint/2010/main" val="2980316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5195DA-0E8A-4059-9290-FE2F2B5D26CB}"/>
              </a:ext>
            </a:extLst>
          </p:cNvPr>
          <p:cNvSpPr>
            <a:spLocks noGrp="1"/>
          </p:cNvSpPr>
          <p:nvPr>
            <p:ph type="title"/>
          </p:nvPr>
        </p:nvSpPr>
        <p:spPr/>
        <p:txBody>
          <a:bodyPr/>
          <a:lstStyle/>
          <a:p>
            <a:r>
              <a:rPr lang="en-US" dirty="0"/>
              <a:t>How HJN Partners Can Contribute</a:t>
            </a:r>
          </a:p>
        </p:txBody>
      </p:sp>
      <p:sp>
        <p:nvSpPr>
          <p:cNvPr id="5" name="Content Placeholder 4">
            <a:extLst>
              <a:ext uri="{FF2B5EF4-FFF2-40B4-BE49-F238E27FC236}">
                <a16:creationId xmlns:a16="http://schemas.microsoft.com/office/drawing/2014/main" id="{4283FE3F-3C9A-4D1E-97F8-42161EB3B4F2}"/>
              </a:ext>
            </a:extLst>
          </p:cNvPr>
          <p:cNvSpPr>
            <a:spLocks noGrp="1"/>
          </p:cNvSpPr>
          <p:nvPr>
            <p:ph idx="1"/>
          </p:nvPr>
        </p:nvSpPr>
        <p:spPr/>
        <p:txBody>
          <a:bodyPr>
            <a:normAutofit/>
          </a:bodyPr>
          <a:lstStyle/>
          <a:p>
            <a:r>
              <a:rPr lang="en-US" dirty="0"/>
              <a:t>Call your representatives in response to proposed policies that harm tenants (note LSC restrictions).</a:t>
            </a:r>
          </a:p>
          <a:p>
            <a:r>
              <a:rPr lang="en-US" dirty="0"/>
              <a:t>Sign on to regulatory comments and other letters to HUD (i.e. disparate impact rule, HOTMA implementation).</a:t>
            </a:r>
          </a:p>
          <a:p>
            <a:r>
              <a:rPr lang="en-US" dirty="0"/>
              <a:t>Provide examples from the field that NHLP and our D.C. partners can use when talking to policy makers.</a:t>
            </a:r>
          </a:p>
          <a:p>
            <a:r>
              <a:rPr lang="en-US" dirty="0"/>
              <a:t>Litigation opportunities (i.e. interpretation of voucher statute, fair housing and use of criminal records).</a:t>
            </a:r>
          </a:p>
          <a:p>
            <a:r>
              <a:rPr lang="en-US" dirty="0"/>
              <a:t>Engage in working groups to provide policy recommendations in a number of areas (i.e. RAD, MTW)</a:t>
            </a:r>
          </a:p>
          <a:p>
            <a:endParaRPr lang="en-US" dirty="0"/>
          </a:p>
        </p:txBody>
      </p:sp>
    </p:spTree>
    <p:extLst>
      <p:ext uri="{BB962C8B-B14F-4D97-AF65-F5344CB8AC3E}">
        <p14:creationId xmlns:p14="http://schemas.microsoft.com/office/powerpoint/2010/main" val="114709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Policymaking Overview</a:t>
            </a:r>
          </a:p>
        </p:txBody>
      </p:sp>
      <p:sp>
        <p:nvSpPr>
          <p:cNvPr id="3" name="Content Placeholder 2"/>
          <p:cNvSpPr>
            <a:spLocks noGrp="1"/>
          </p:cNvSpPr>
          <p:nvPr>
            <p:ph idx="1"/>
          </p:nvPr>
        </p:nvSpPr>
        <p:spPr/>
        <p:txBody>
          <a:bodyPr/>
          <a:lstStyle/>
          <a:p>
            <a:r>
              <a:rPr lang="en-US" dirty="0"/>
              <a:t>Congress</a:t>
            </a:r>
          </a:p>
          <a:p>
            <a:pPr lvl="1"/>
            <a:r>
              <a:rPr lang="en-US" dirty="0"/>
              <a:t>Budget and Appropriations</a:t>
            </a:r>
          </a:p>
          <a:p>
            <a:pPr lvl="1"/>
            <a:r>
              <a:rPr lang="en-US" dirty="0"/>
              <a:t>Legislation</a:t>
            </a:r>
          </a:p>
          <a:p>
            <a:r>
              <a:rPr lang="en-US" dirty="0"/>
              <a:t>Agencies</a:t>
            </a:r>
          </a:p>
          <a:p>
            <a:pPr lvl="1"/>
            <a:r>
              <a:rPr lang="en-US" dirty="0"/>
              <a:t>Oversight and administration of federal programs</a:t>
            </a:r>
          </a:p>
          <a:p>
            <a:pPr lvl="1"/>
            <a:r>
              <a:rPr lang="en-US" dirty="0"/>
              <a:t>Regulatory </a:t>
            </a:r>
            <a:r>
              <a:rPr lang="en-US" dirty="0" smtClean="0"/>
              <a:t>process</a:t>
            </a:r>
          </a:p>
        </p:txBody>
      </p:sp>
    </p:spTree>
    <p:extLst>
      <p:ext uri="{BB962C8B-B14F-4D97-AF65-F5344CB8AC3E}">
        <p14:creationId xmlns:p14="http://schemas.microsoft.com/office/powerpoint/2010/main" val="2058118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Opportunities for More Funding and Policy Improvements</a:t>
            </a:r>
            <a:br>
              <a:rPr lang="en-US" dirty="0"/>
            </a:br>
            <a:endParaRPr lang="en-US" dirty="0"/>
          </a:p>
        </p:txBody>
      </p:sp>
      <p:sp>
        <p:nvSpPr>
          <p:cNvPr id="3" name="Content Placeholder 2"/>
          <p:cNvSpPr>
            <a:spLocks noGrp="1"/>
          </p:cNvSpPr>
          <p:nvPr>
            <p:ph type="body" idx="1"/>
          </p:nvPr>
        </p:nvSpPr>
        <p:spPr/>
        <p:txBody>
          <a:bodyPr/>
          <a:lstStyle/>
          <a:p>
            <a:r>
              <a:rPr lang="en-US" dirty="0"/>
              <a:t>Barbara Sard, CBPP</a:t>
            </a:r>
          </a:p>
        </p:txBody>
      </p:sp>
    </p:spTree>
    <p:extLst>
      <p:ext uri="{BB962C8B-B14F-4D97-AF65-F5344CB8AC3E}">
        <p14:creationId xmlns:p14="http://schemas.microsoft.com/office/powerpoint/2010/main" val="373482608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5195DA-0E8A-4059-9290-FE2F2B5D26CB}"/>
              </a:ext>
            </a:extLst>
          </p:cNvPr>
          <p:cNvSpPr>
            <a:spLocks noGrp="1"/>
          </p:cNvSpPr>
          <p:nvPr>
            <p:ph type="title"/>
          </p:nvPr>
        </p:nvSpPr>
        <p:spPr/>
        <p:txBody>
          <a:bodyPr/>
          <a:lstStyle/>
          <a:p>
            <a:r>
              <a:rPr lang="en-US" dirty="0"/>
              <a:t>Funding Prospects</a:t>
            </a:r>
          </a:p>
        </p:txBody>
      </p:sp>
      <p:sp>
        <p:nvSpPr>
          <p:cNvPr id="5" name="Content Placeholder 4">
            <a:extLst>
              <a:ext uri="{FF2B5EF4-FFF2-40B4-BE49-F238E27FC236}">
                <a16:creationId xmlns:a16="http://schemas.microsoft.com/office/drawing/2014/main" id="{4283FE3F-3C9A-4D1E-97F8-42161EB3B4F2}"/>
              </a:ext>
            </a:extLst>
          </p:cNvPr>
          <p:cNvSpPr>
            <a:spLocks noGrp="1"/>
          </p:cNvSpPr>
          <p:nvPr>
            <p:ph idx="1"/>
          </p:nvPr>
        </p:nvSpPr>
        <p:spPr/>
        <p:txBody>
          <a:bodyPr/>
          <a:lstStyle/>
          <a:p>
            <a:r>
              <a:rPr lang="en-US" dirty="0"/>
              <a:t>For 2019, Congress rejected Trump Administration’s proposed HUD cuts and increased program funding by nearly 2 percent above substantial 2018 increases</a:t>
            </a:r>
          </a:p>
          <a:p>
            <a:r>
              <a:rPr lang="en-US" dirty="0"/>
              <a:t>For 2020, Congress likely again to reject Trump proposals, though will require increase in Budget Control Act caps</a:t>
            </a:r>
          </a:p>
          <a:p>
            <a:r>
              <a:rPr lang="en-US" dirty="0"/>
              <a:t>House may prioritize significant increase in funding for low-income housing programs</a:t>
            </a:r>
          </a:p>
          <a:p>
            <a:pPr lvl="1"/>
            <a:r>
              <a:rPr lang="en-US" dirty="0"/>
              <a:t>Public housing capital $ as part of possible Infrastructure bill</a:t>
            </a:r>
          </a:p>
          <a:p>
            <a:pPr lvl="1"/>
            <a:r>
              <a:rPr lang="en-US" dirty="0"/>
              <a:t>More vouchers and public housing $ through regular appropriations</a:t>
            </a:r>
          </a:p>
        </p:txBody>
      </p:sp>
    </p:spTree>
    <p:extLst>
      <p:ext uri="{BB962C8B-B14F-4D97-AF65-F5344CB8AC3E}">
        <p14:creationId xmlns:p14="http://schemas.microsoft.com/office/powerpoint/2010/main" val="3744837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0" y="6249988"/>
            <a:ext cx="415925" cy="269875"/>
          </a:xfrm>
        </p:spPr>
        <p:txBody>
          <a:bodyPr/>
          <a:lstStyle/>
          <a:p>
            <a:fld id="{89C387D8-FB26-4387-87B2-89A5A49F9816}" type="slidenum">
              <a:rPr lang="en-US"/>
              <a:pPr/>
              <a:t>5</a:t>
            </a:fld>
            <a:endParaRPr lang="en-US" dirty="0"/>
          </a:p>
        </p:txBody>
      </p:sp>
      <p:pic>
        <p:nvPicPr>
          <p:cNvPr id="2" name="Picture 1">
            <a:extLst>
              <a:ext uri="{FF2B5EF4-FFF2-40B4-BE49-F238E27FC236}">
                <a16:creationId xmlns:a16="http://schemas.microsoft.com/office/drawing/2014/main" id="{CB3FB4D6-D8A5-4445-961F-ABFF00C018BD}"/>
              </a:ext>
            </a:extLst>
          </p:cNvPr>
          <p:cNvPicPr>
            <a:picLocks noChangeAspect="1"/>
          </p:cNvPicPr>
          <p:nvPr/>
        </p:nvPicPr>
        <p:blipFill>
          <a:blip r:embed="rId3"/>
          <a:stretch>
            <a:fillRect/>
          </a:stretch>
        </p:blipFill>
        <p:spPr>
          <a:xfrm>
            <a:off x="4308160" y="523761"/>
            <a:ext cx="6437416" cy="5996102"/>
          </a:xfrm>
          <a:prstGeom prst="rect">
            <a:avLst/>
          </a:prstGeom>
        </p:spPr>
      </p:pic>
    </p:spTree>
    <p:extLst>
      <p:ext uri="{BB962C8B-B14F-4D97-AF65-F5344CB8AC3E}">
        <p14:creationId xmlns:p14="http://schemas.microsoft.com/office/powerpoint/2010/main" val="388418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03DA-22FC-4A72-9F69-59120E2D054C}"/>
              </a:ext>
            </a:extLst>
          </p:cNvPr>
          <p:cNvSpPr>
            <a:spLocks noGrp="1"/>
          </p:cNvSpPr>
          <p:nvPr>
            <p:ph type="title"/>
          </p:nvPr>
        </p:nvSpPr>
        <p:spPr/>
        <p:txBody>
          <a:bodyPr/>
          <a:lstStyle/>
          <a:p>
            <a:r>
              <a:rPr lang="en-US" dirty="0"/>
              <a:t>Legislative Opportunities </a:t>
            </a:r>
          </a:p>
        </p:txBody>
      </p:sp>
      <p:sp>
        <p:nvSpPr>
          <p:cNvPr id="3" name="Content Placeholder 2">
            <a:extLst>
              <a:ext uri="{FF2B5EF4-FFF2-40B4-BE49-F238E27FC236}">
                <a16:creationId xmlns:a16="http://schemas.microsoft.com/office/drawing/2014/main" id="{6D2B7AE5-D8B0-4C73-B5A0-95089C618F2D}"/>
              </a:ext>
            </a:extLst>
          </p:cNvPr>
          <p:cNvSpPr>
            <a:spLocks noGrp="1"/>
          </p:cNvSpPr>
          <p:nvPr>
            <p:ph idx="1"/>
          </p:nvPr>
        </p:nvSpPr>
        <p:spPr/>
        <p:txBody>
          <a:bodyPr/>
          <a:lstStyle/>
          <a:p>
            <a:r>
              <a:rPr lang="en-US" dirty="0"/>
              <a:t>Likely “Message” Proposals/Foundation for 2021</a:t>
            </a:r>
          </a:p>
          <a:p>
            <a:pPr lvl="1"/>
            <a:r>
              <a:rPr lang="en-US" dirty="0"/>
              <a:t>Major expansion of National Housing Trust Fund (Warren)</a:t>
            </a:r>
          </a:p>
          <a:p>
            <a:pPr lvl="1"/>
            <a:r>
              <a:rPr lang="en-US" dirty="0"/>
              <a:t>New Renters’ Tax Credit (Harris, Booker, and possibly other)</a:t>
            </a:r>
          </a:p>
          <a:p>
            <a:pPr lvl="1"/>
            <a:r>
              <a:rPr lang="en-US" dirty="0"/>
              <a:t>Substantial number of new housing vouchers</a:t>
            </a:r>
          </a:p>
          <a:p>
            <a:pPr lvl="2"/>
            <a:r>
              <a:rPr lang="en-US" dirty="0"/>
              <a:t>For families with children who are homeless or unstably housed in areas of concentrated poverty </a:t>
            </a:r>
          </a:p>
          <a:p>
            <a:pPr lvl="2"/>
            <a:r>
              <a:rPr lang="en-US" dirty="0"/>
              <a:t>Veterans “entitlement”</a:t>
            </a:r>
          </a:p>
          <a:p>
            <a:pPr lvl="2"/>
            <a:r>
              <a:rPr lang="en-US" dirty="0"/>
              <a:t>End </a:t>
            </a:r>
            <a:r>
              <a:rPr lang="en-US" dirty="0" smtClean="0"/>
              <a:t>homelessness</a:t>
            </a:r>
            <a:endParaRPr lang="en-US" dirty="0"/>
          </a:p>
        </p:txBody>
      </p:sp>
    </p:spTree>
    <p:extLst>
      <p:ext uri="{BB962C8B-B14F-4D97-AF65-F5344CB8AC3E}">
        <p14:creationId xmlns:p14="http://schemas.microsoft.com/office/powerpoint/2010/main" val="528159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4CEE0-1F04-47B9-BE21-EB2480F3BFB7}"/>
              </a:ext>
            </a:extLst>
          </p:cNvPr>
          <p:cNvSpPr>
            <a:spLocks noGrp="1"/>
          </p:cNvSpPr>
          <p:nvPr>
            <p:ph type="title"/>
          </p:nvPr>
        </p:nvSpPr>
        <p:spPr/>
        <p:txBody>
          <a:bodyPr/>
          <a:lstStyle/>
          <a:p>
            <a:r>
              <a:rPr lang="en-US" dirty="0"/>
              <a:t>Legislative Opportunities cont’d</a:t>
            </a:r>
          </a:p>
        </p:txBody>
      </p:sp>
      <p:sp>
        <p:nvSpPr>
          <p:cNvPr id="3" name="Content Placeholder 2">
            <a:extLst>
              <a:ext uri="{FF2B5EF4-FFF2-40B4-BE49-F238E27FC236}">
                <a16:creationId xmlns:a16="http://schemas.microsoft.com/office/drawing/2014/main" id="{975878A4-B9C9-408C-B7B9-53B81C0B34E4}"/>
              </a:ext>
            </a:extLst>
          </p:cNvPr>
          <p:cNvSpPr>
            <a:spLocks noGrp="1"/>
          </p:cNvSpPr>
          <p:nvPr>
            <p:ph idx="1"/>
          </p:nvPr>
        </p:nvSpPr>
        <p:spPr/>
        <p:txBody>
          <a:bodyPr>
            <a:normAutofit/>
          </a:bodyPr>
          <a:lstStyle/>
          <a:p>
            <a:r>
              <a:rPr lang="en-US" dirty="0"/>
              <a:t>Possible Successes in this Congress</a:t>
            </a:r>
          </a:p>
          <a:p>
            <a:pPr lvl="1"/>
            <a:r>
              <a:rPr lang="en-US" dirty="0"/>
              <a:t>Infrastructure bill with major public housing increase</a:t>
            </a:r>
          </a:p>
          <a:p>
            <a:pPr lvl="1"/>
            <a:r>
              <a:rPr lang="en-US" dirty="0"/>
              <a:t>Crisis assistance (including eviction defense $)</a:t>
            </a:r>
          </a:p>
          <a:p>
            <a:pPr lvl="1"/>
            <a:r>
              <a:rPr lang="en-US" dirty="0"/>
              <a:t>HCV policies to promote mobility/fair housing</a:t>
            </a:r>
          </a:p>
          <a:p>
            <a:pPr lvl="1"/>
            <a:r>
              <a:rPr lang="en-US" dirty="0"/>
              <a:t>Reducing barriers for people with criminal justice involvement/substance use</a:t>
            </a:r>
          </a:p>
          <a:p>
            <a:pPr lvl="1"/>
            <a:r>
              <a:rPr lang="en-US" dirty="0"/>
              <a:t>Vouchers for young adults exiting foster care</a:t>
            </a:r>
          </a:p>
          <a:p>
            <a:pPr lvl="1"/>
            <a:r>
              <a:rPr lang="en-US" dirty="0"/>
              <a:t>Affordable Housing Task Force (impacts of lack of affordable housing on other sectors)</a:t>
            </a:r>
          </a:p>
          <a:p>
            <a:pPr lvl="1"/>
            <a:r>
              <a:rPr lang="en-US" dirty="0"/>
              <a:t>HCV non-discrimination obligation in GSE </a:t>
            </a:r>
            <a:r>
              <a:rPr lang="en-US" dirty="0" smtClean="0"/>
              <a:t>reform</a:t>
            </a:r>
            <a:endParaRPr lang="en-US" dirty="0"/>
          </a:p>
        </p:txBody>
      </p:sp>
    </p:spTree>
    <p:extLst>
      <p:ext uri="{BB962C8B-B14F-4D97-AF65-F5344CB8AC3E}">
        <p14:creationId xmlns:p14="http://schemas.microsoft.com/office/powerpoint/2010/main" val="124034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CC738-2E9E-4B7D-A045-15E77001886C}"/>
              </a:ext>
            </a:extLst>
          </p:cNvPr>
          <p:cNvSpPr>
            <a:spLocks noGrp="1"/>
          </p:cNvSpPr>
          <p:nvPr>
            <p:ph type="title"/>
          </p:nvPr>
        </p:nvSpPr>
        <p:spPr/>
        <p:txBody>
          <a:bodyPr/>
          <a:lstStyle/>
          <a:p>
            <a:r>
              <a:rPr lang="en-US" dirty="0"/>
              <a:t>HUD Opportunities (and Risks)</a:t>
            </a:r>
          </a:p>
        </p:txBody>
      </p:sp>
      <p:sp>
        <p:nvSpPr>
          <p:cNvPr id="3" name="Content Placeholder 2">
            <a:extLst>
              <a:ext uri="{FF2B5EF4-FFF2-40B4-BE49-F238E27FC236}">
                <a16:creationId xmlns:a16="http://schemas.microsoft.com/office/drawing/2014/main" id="{4568BA05-11C7-4E0D-9C9A-D95BB9ED616F}"/>
              </a:ext>
            </a:extLst>
          </p:cNvPr>
          <p:cNvSpPr>
            <a:spLocks noGrp="1"/>
          </p:cNvSpPr>
          <p:nvPr>
            <p:ph idx="1"/>
          </p:nvPr>
        </p:nvSpPr>
        <p:spPr/>
        <p:txBody>
          <a:bodyPr>
            <a:normAutofit/>
          </a:bodyPr>
          <a:lstStyle/>
          <a:p>
            <a:r>
              <a:rPr lang="en-US" dirty="0"/>
              <a:t>Implementation of HCV Mobility Demonstration</a:t>
            </a:r>
          </a:p>
          <a:p>
            <a:r>
              <a:rPr lang="en-US" dirty="0"/>
              <a:t>Rulemaking</a:t>
            </a:r>
          </a:p>
          <a:p>
            <a:pPr lvl="1"/>
            <a:r>
              <a:rPr lang="en-US" dirty="0"/>
              <a:t>HOTMA rent policy and asset limits – all programs</a:t>
            </a:r>
          </a:p>
          <a:p>
            <a:pPr lvl="1"/>
            <a:r>
              <a:rPr lang="en-US" dirty="0"/>
              <a:t>HOTMA HCV changes</a:t>
            </a:r>
          </a:p>
          <a:p>
            <a:pPr lvl="2"/>
            <a:r>
              <a:rPr lang="en-US" dirty="0"/>
              <a:t>Project-based vouchers</a:t>
            </a:r>
          </a:p>
          <a:p>
            <a:pPr lvl="2"/>
            <a:r>
              <a:rPr lang="en-US" dirty="0"/>
              <a:t>Inspections</a:t>
            </a:r>
          </a:p>
          <a:p>
            <a:pPr lvl="2"/>
            <a:r>
              <a:rPr lang="en-US" dirty="0"/>
              <a:t>Manufactured housing</a:t>
            </a:r>
          </a:p>
          <a:p>
            <a:pPr lvl="1"/>
            <a:r>
              <a:rPr lang="en-US" dirty="0"/>
              <a:t>Family Self-Sufficiency program</a:t>
            </a:r>
          </a:p>
          <a:p>
            <a:pPr lvl="1"/>
            <a:r>
              <a:rPr lang="en-US" dirty="0"/>
              <a:t>Implementation of Small PHA provisions, sec. 38 of S. 2155 (P.L. 115-174)</a:t>
            </a:r>
          </a:p>
          <a:p>
            <a:r>
              <a:rPr lang="en-US" dirty="0"/>
              <a:t>MTW and RAD expansions -- </a:t>
            </a:r>
            <a:r>
              <a:rPr lang="en-US" dirty="0" smtClean="0"/>
              <a:t>Noelle</a:t>
            </a:r>
            <a:endParaRPr lang="en-US" dirty="0"/>
          </a:p>
        </p:txBody>
      </p:sp>
    </p:spTree>
    <p:extLst>
      <p:ext uri="{BB962C8B-B14F-4D97-AF65-F5344CB8AC3E}">
        <p14:creationId xmlns:p14="http://schemas.microsoft.com/office/powerpoint/2010/main" val="1012749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A30C1C-167F-4487-972A-293BA422C94A}"/>
              </a:ext>
            </a:extLst>
          </p:cNvPr>
          <p:cNvSpPr>
            <a:spLocks noGrp="1"/>
          </p:cNvSpPr>
          <p:nvPr>
            <p:ph type="title"/>
          </p:nvPr>
        </p:nvSpPr>
        <p:spPr/>
        <p:txBody>
          <a:bodyPr anchor="ctr"/>
          <a:lstStyle/>
          <a:p>
            <a:r>
              <a:rPr lang="en-US" dirty="0"/>
              <a:t>P</a:t>
            </a:r>
            <a:r>
              <a:rPr lang="en-US" dirty="0" smtClean="0"/>
              <a:t>olicy </a:t>
            </a:r>
            <a:r>
              <a:rPr lang="en-US" dirty="0"/>
              <a:t>Risks</a:t>
            </a:r>
          </a:p>
        </p:txBody>
      </p:sp>
      <p:sp>
        <p:nvSpPr>
          <p:cNvPr id="5" name="Text Placeholder 4">
            <a:extLst>
              <a:ext uri="{FF2B5EF4-FFF2-40B4-BE49-F238E27FC236}">
                <a16:creationId xmlns:a16="http://schemas.microsoft.com/office/drawing/2014/main" id="{9C4F6F73-A147-426F-B2EA-036C33120377}"/>
              </a:ext>
            </a:extLst>
          </p:cNvPr>
          <p:cNvSpPr>
            <a:spLocks noGrp="1"/>
          </p:cNvSpPr>
          <p:nvPr>
            <p:ph type="body" idx="1"/>
          </p:nvPr>
        </p:nvSpPr>
        <p:spPr/>
        <p:txBody>
          <a:bodyPr/>
          <a:lstStyle/>
          <a:p>
            <a:r>
              <a:rPr lang="en-US" dirty="0"/>
              <a:t>Noelle Porter, NHLP</a:t>
            </a:r>
          </a:p>
          <a:p>
            <a:r>
              <a:rPr lang="en-US" dirty="0"/>
              <a:t>Lisa </a:t>
            </a:r>
            <a:r>
              <a:rPr lang="en-US" dirty="0" err="1"/>
              <a:t>Cylar</a:t>
            </a:r>
            <a:r>
              <a:rPr lang="en-US" dirty="0"/>
              <a:t> Barrett, NAACP LDF</a:t>
            </a:r>
          </a:p>
        </p:txBody>
      </p:sp>
    </p:spTree>
    <p:extLst>
      <p:ext uri="{BB962C8B-B14F-4D97-AF65-F5344CB8AC3E}">
        <p14:creationId xmlns:p14="http://schemas.microsoft.com/office/powerpoint/2010/main" val="290937172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2105</Words>
  <Application>Microsoft Office PowerPoint</Application>
  <PresentationFormat>Widescreen</PresentationFormat>
  <Paragraphs>203</Paragraphs>
  <Slides>18</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Corbel</vt:lpstr>
      <vt:lpstr>Wingdings</vt:lpstr>
      <vt:lpstr>Wingdings 2</vt:lpstr>
      <vt:lpstr>Frame</vt:lpstr>
      <vt:lpstr>Federal Policy Opportunities and Risks: What Will the Next Two Years Bring?  </vt:lpstr>
      <vt:lpstr>Housing Policymaking Overview</vt:lpstr>
      <vt:lpstr>Opportunities for More Funding and Policy Improvements </vt:lpstr>
      <vt:lpstr>Funding Prospects</vt:lpstr>
      <vt:lpstr>PowerPoint Presentation</vt:lpstr>
      <vt:lpstr>Legislative Opportunities </vt:lpstr>
      <vt:lpstr>Legislative Opportunities cont’d</vt:lpstr>
      <vt:lpstr>HUD Opportunities (and Risks)</vt:lpstr>
      <vt:lpstr>Policy Risks</vt:lpstr>
      <vt:lpstr>Loss of Public Housing Stock</vt:lpstr>
      <vt:lpstr>Expansion of MTW Program</vt:lpstr>
      <vt:lpstr>Public Charge Rule Change</vt:lpstr>
      <vt:lpstr>Fair Housing Risks </vt:lpstr>
      <vt:lpstr>Fair Housing Risks (Cont’d)</vt:lpstr>
      <vt:lpstr>Fair Housing Risks (Cont’d)</vt:lpstr>
      <vt:lpstr>Fair Housing Risks (Cont’d)</vt:lpstr>
      <vt:lpstr>Looking to 2021 and Beyond: Laying the Foundation for Substantial Progress</vt:lpstr>
      <vt:lpstr>How HJN Partners Can Contribute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Noelle Porter</dc:creator>
  <cp:lastModifiedBy>Noelle Porter</cp:lastModifiedBy>
  <cp:revision>53</cp:revision>
  <dcterms:created xsi:type="dcterms:W3CDTF">2019-03-06T20:19:17Z</dcterms:created>
  <dcterms:modified xsi:type="dcterms:W3CDTF">2019-03-13T17:23:24Z</dcterms:modified>
</cp:coreProperties>
</file>